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57" r:id="rId3"/>
    <p:sldId id="258" r:id="rId4"/>
    <p:sldId id="259" r:id="rId5"/>
    <p:sldId id="260" r:id="rId6"/>
    <p:sldId id="408" r:id="rId7"/>
    <p:sldId id="409" r:id="rId8"/>
    <p:sldId id="410" r:id="rId9"/>
    <p:sldId id="411" r:id="rId10"/>
    <p:sldId id="412" r:id="rId11"/>
    <p:sldId id="261" r:id="rId12"/>
    <p:sldId id="303" r:id="rId13"/>
    <p:sldId id="363" r:id="rId14"/>
    <p:sldId id="364" r:id="rId15"/>
    <p:sldId id="365" r:id="rId16"/>
    <p:sldId id="304" r:id="rId17"/>
    <p:sldId id="305" r:id="rId18"/>
    <p:sldId id="262" r:id="rId19"/>
    <p:sldId id="282" r:id="rId20"/>
    <p:sldId id="271" r:id="rId21"/>
    <p:sldId id="290" r:id="rId22"/>
    <p:sldId id="311" r:id="rId23"/>
    <p:sldId id="362" r:id="rId24"/>
    <p:sldId id="366" r:id="rId25"/>
    <p:sldId id="312" r:id="rId26"/>
    <p:sldId id="285" r:id="rId27"/>
    <p:sldId id="313" r:id="rId28"/>
    <p:sldId id="291" r:id="rId29"/>
    <p:sldId id="315" r:id="rId30"/>
    <p:sldId id="317" r:id="rId31"/>
    <p:sldId id="350" r:id="rId32"/>
    <p:sldId id="351" r:id="rId33"/>
    <p:sldId id="316" r:id="rId34"/>
    <p:sldId id="319" r:id="rId35"/>
    <p:sldId id="381" r:id="rId36"/>
    <p:sldId id="322" r:id="rId37"/>
    <p:sldId id="323" r:id="rId38"/>
    <p:sldId id="321" r:id="rId39"/>
    <p:sldId id="355" r:id="rId40"/>
    <p:sldId id="356" r:id="rId41"/>
    <p:sldId id="393" r:id="rId42"/>
    <p:sldId id="439" r:id="rId43"/>
    <p:sldId id="287" r:id="rId44"/>
    <p:sldId id="326" r:id="rId45"/>
    <p:sldId id="354" r:id="rId46"/>
    <p:sldId id="352" r:id="rId47"/>
    <p:sldId id="338" r:id="rId48"/>
    <p:sldId id="360" r:id="rId49"/>
    <p:sldId id="296" r:id="rId50"/>
    <p:sldId id="353" r:id="rId51"/>
    <p:sldId id="325" r:id="rId52"/>
    <p:sldId id="327" r:id="rId53"/>
    <p:sldId id="336" r:id="rId54"/>
    <p:sldId id="359" r:id="rId55"/>
    <p:sldId id="329" r:id="rId56"/>
    <p:sldId id="339" r:id="rId57"/>
    <p:sldId id="340" r:id="rId58"/>
    <p:sldId id="394" r:id="rId59"/>
    <p:sldId id="395" r:id="rId60"/>
    <p:sldId id="357" r:id="rId61"/>
    <p:sldId id="387" r:id="rId62"/>
    <p:sldId id="388" r:id="rId63"/>
    <p:sldId id="391" r:id="rId64"/>
    <p:sldId id="392" r:id="rId65"/>
    <p:sldId id="399" r:id="rId66"/>
    <p:sldId id="400" r:id="rId67"/>
    <p:sldId id="401" r:id="rId68"/>
    <p:sldId id="402" r:id="rId69"/>
    <p:sldId id="334" r:id="rId70"/>
    <p:sldId id="335" r:id="rId71"/>
    <p:sldId id="328" r:id="rId72"/>
    <p:sldId id="341" r:id="rId73"/>
    <p:sldId id="382" r:id="rId74"/>
    <p:sldId id="386" r:id="rId75"/>
    <p:sldId id="385"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19117-5BB5-4366-BF63-10EF3029538E}" type="datetimeFigureOut">
              <a:rPr lang="en-US" smtClean="0"/>
              <a:t>8/9/2020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BD943-076B-4D68-BD0E-4733535AB650}" type="slidenum">
              <a:rPr lang="en-US" smtClean="0"/>
              <a:t>‹#›</a:t>
            </a:fld>
            <a:endParaRPr lang="en-US"/>
          </a:p>
        </p:txBody>
      </p:sp>
    </p:spTree>
    <p:extLst>
      <p:ext uri="{BB962C8B-B14F-4D97-AF65-F5344CB8AC3E}">
        <p14:creationId xmlns:p14="http://schemas.microsoft.com/office/powerpoint/2010/main" val="1492834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
          <p:cNvSpPr>
            <a:spLocks noGrp="1" noRot="1" noChangeAspect="1" noChangeArrowheads="1" noTextEdit="1"/>
          </p:cNvSpPr>
          <p:nvPr>
            <p:ph type="sldImg"/>
          </p:nvPr>
        </p:nvSpPr>
        <p:spPr>
          <a:xfrm>
            <a:off x="1587500" y="1006475"/>
            <a:ext cx="4595813" cy="3448050"/>
          </a:xfrm>
          <a:ln/>
        </p:spPr>
      </p:sp>
      <p:sp>
        <p:nvSpPr>
          <p:cNvPr id="7171" name="Rectangle 2"/>
          <p:cNvSpPr txBox="1">
            <a:spLocks noGrp="1" noChangeArrowheads="1"/>
          </p:cNvSpPr>
          <p:nvPr>
            <p:ph type="body" idx="1"/>
          </p:nvPr>
        </p:nvSpPr>
        <p:spPr>
          <a:noFill/>
        </p:spPr>
        <p:txBody>
          <a:bodyPr wrap="none" anchor="ctr"/>
          <a:lstStyle/>
          <a:p>
            <a:endParaRPr lang="en-US" altLang="en-US" smtClean="0"/>
          </a:p>
        </p:txBody>
      </p:sp>
    </p:spTree>
    <p:extLst>
      <p:ext uri="{BB962C8B-B14F-4D97-AF65-F5344CB8AC3E}">
        <p14:creationId xmlns:p14="http://schemas.microsoft.com/office/powerpoint/2010/main" val="318751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a:xfrm>
            <a:off x="1587500" y="1006475"/>
            <a:ext cx="4595813" cy="3448050"/>
          </a:xfrm>
          <a:ln/>
        </p:spPr>
      </p:sp>
      <p:sp>
        <p:nvSpPr>
          <p:cNvPr id="9219" name="Rectangle 2"/>
          <p:cNvSpPr txBox="1">
            <a:spLocks noGrp="1" noChangeArrowheads="1"/>
          </p:cNvSpPr>
          <p:nvPr>
            <p:ph type="body" idx="1"/>
          </p:nvPr>
        </p:nvSpPr>
        <p:spPr>
          <a:noFill/>
        </p:spPr>
        <p:txBody>
          <a:bodyPr wrap="none" anchor="ctr"/>
          <a:lstStyle/>
          <a:p>
            <a:endParaRPr lang="en-US" altLang="en-US" smtClean="0"/>
          </a:p>
        </p:txBody>
      </p:sp>
    </p:spTree>
    <p:extLst>
      <p:ext uri="{BB962C8B-B14F-4D97-AF65-F5344CB8AC3E}">
        <p14:creationId xmlns:p14="http://schemas.microsoft.com/office/powerpoint/2010/main" val="140146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1"/>
          <p:cNvSpPr>
            <a:spLocks noGrp="1" noRot="1" noChangeAspect="1" noChangeArrowheads="1" noTextEdit="1"/>
          </p:cNvSpPr>
          <p:nvPr>
            <p:ph type="sldImg"/>
          </p:nvPr>
        </p:nvSpPr>
        <p:spPr>
          <a:xfrm>
            <a:off x="1587500" y="1006475"/>
            <a:ext cx="4595813" cy="3448050"/>
          </a:xfrm>
          <a:ln/>
        </p:spPr>
      </p:sp>
      <p:sp>
        <p:nvSpPr>
          <p:cNvPr id="11267" name="Rectangle 2"/>
          <p:cNvSpPr txBox="1">
            <a:spLocks noGrp="1" noChangeArrowheads="1"/>
          </p:cNvSpPr>
          <p:nvPr>
            <p:ph type="body" idx="1"/>
          </p:nvPr>
        </p:nvSpPr>
        <p:spPr>
          <a:noFill/>
        </p:spPr>
        <p:txBody>
          <a:bodyPr wrap="none" anchor="ctr"/>
          <a:lstStyle/>
          <a:p>
            <a:endParaRPr lang="en-US" altLang="en-US" dirty="0" smtClean="0"/>
          </a:p>
        </p:txBody>
      </p:sp>
    </p:spTree>
    <p:extLst>
      <p:ext uri="{BB962C8B-B14F-4D97-AF65-F5344CB8AC3E}">
        <p14:creationId xmlns:p14="http://schemas.microsoft.com/office/powerpoint/2010/main" val="134138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025"/>
          <p:cNvSpPr>
            <a:spLocks noGrp="1" noRot="1" noChangeAspect="1" noChangeArrowheads="1" noTextEdit="1"/>
          </p:cNvSpPr>
          <p:nvPr>
            <p:ph type="sldImg"/>
          </p:nvPr>
        </p:nvSpPr>
        <p:spPr>
          <a:xfrm>
            <a:off x="1587500" y="1006475"/>
            <a:ext cx="4595813" cy="3448050"/>
          </a:xfrm>
          <a:ln/>
        </p:spPr>
      </p:sp>
      <p:sp>
        <p:nvSpPr>
          <p:cNvPr id="13315" name="Rectangle 1026"/>
          <p:cNvSpPr txBox="1">
            <a:spLocks noGrp="1" noChangeArrowheads="1"/>
          </p:cNvSpPr>
          <p:nvPr>
            <p:ph type="body" idx="1"/>
          </p:nvPr>
        </p:nvSpPr>
        <p:spPr>
          <a:noFill/>
        </p:spPr>
        <p:txBody>
          <a:bodyPr wrap="none" anchor="ctr"/>
          <a:lstStyle/>
          <a:p>
            <a:endParaRPr lang="en-US" altLang="en-US" smtClean="0"/>
          </a:p>
        </p:txBody>
      </p:sp>
    </p:spTree>
    <p:extLst>
      <p:ext uri="{BB962C8B-B14F-4D97-AF65-F5344CB8AC3E}">
        <p14:creationId xmlns:p14="http://schemas.microsoft.com/office/powerpoint/2010/main" val="59777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025"/>
          <p:cNvSpPr>
            <a:spLocks noGrp="1" noRot="1" noChangeAspect="1" noChangeArrowheads="1" noTextEdit="1"/>
          </p:cNvSpPr>
          <p:nvPr>
            <p:ph type="sldImg"/>
          </p:nvPr>
        </p:nvSpPr>
        <p:spPr>
          <a:xfrm>
            <a:off x="1587500" y="1006475"/>
            <a:ext cx="4595813" cy="3448050"/>
          </a:xfrm>
          <a:ln/>
        </p:spPr>
      </p:sp>
      <p:sp>
        <p:nvSpPr>
          <p:cNvPr id="15363" name="Rectangle 1026"/>
          <p:cNvSpPr txBox="1">
            <a:spLocks noGrp="1" noChangeArrowheads="1"/>
          </p:cNvSpPr>
          <p:nvPr>
            <p:ph type="body" idx="1"/>
          </p:nvPr>
        </p:nvSpPr>
        <p:spPr>
          <a:noFill/>
        </p:spPr>
        <p:txBody>
          <a:bodyPr wrap="none" anchor="ctr"/>
          <a:lstStyle/>
          <a:p>
            <a:endParaRPr lang="en-US" altLang="en-US" smtClean="0"/>
          </a:p>
        </p:txBody>
      </p:sp>
    </p:spTree>
    <p:extLst>
      <p:ext uri="{BB962C8B-B14F-4D97-AF65-F5344CB8AC3E}">
        <p14:creationId xmlns:p14="http://schemas.microsoft.com/office/powerpoint/2010/main" val="136567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C046D42F-0B4C-41DF-9CE2-9DDD0A7B5163}" type="datetimeFigureOut">
              <a:rPr lang="en-US" smtClean="0"/>
              <a:t>8/9/2020</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33B7656E-8C5D-4C15-905C-DD8D64A37EC8}"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046D42F-0B4C-41DF-9CE2-9DDD0A7B5163}"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656E-8C5D-4C15-905C-DD8D64A37EC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046D42F-0B4C-41DF-9CE2-9DDD0A7B5163}"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656E-8C5D-4C15-905C-DD8D64A37EC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C046D42F-0B4C-41DF-9CE2-9DDD0A7B5163}" type="datetimeFigureOut">
              <a:rPr lang="en-US" smtClean="0"/>
              <a:t>8/9/2020</a:t>
            </a:fld>
            <a:endParaRPr lang="en-US"/>
          </a:p>
        </p:txBody>
      </p:sp>
      <p:sp>
        <p:nvSpPr>
          <p:cNvPr id="9" name="Slide Number Placeholder 8"/>
          <p:cNvSpPr>
            <a:spLocks noGrp="1"/>
          </p:cNvSpPr>
          <p:nvPr>
            <p:ph type="sldNum" sz="quarter" idx="15"/>
          </p:nvPr>
        </p:nvSpPr>
        <p:spPr/>
        <p:txBody>
          <a:bodyPr rtlCol="0"/>
          <a:lstStyle/>
          <a:p>
            <a:fld id="{33B7656E-8C5D-4C15-905C-DD8D64A37EC8}"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C046D42F-0B4C-41DF-9CE2-9DDD0A7B5163}" type="datetimeFigureOut">
              <a:rPr lang="en-US" smtClean="0"/>
              <a:t>8/9/2020</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33B7656E-8C5D-4C15-905C-DD8D64A37EC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046D42F-0B4C-41DF-9CE2-9DDD0A7B5163}"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656E-8C5D-4C15-905C-DD8D64A37EC8}"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C046D42F-0B4C-41DF-9CE2-9DDD0A7B5163}" type="datetimeFigureOut">
              <a:rPr lang="en-US" smtClean="0"/>
              <a:t>8/9/2020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B7656E-8C5D-4C15-905C-DD8D64A37EC8}"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C046D42F-0B4C-41DF-9CE2-9DDD0A7B5163}" type="datetimeFigureOut">
              <a:rPr lang="en-US" smtClean="0"/>
              <a:t>8/9/2020</a:t>
            </a:fld>
            <a:endParaRPr lang="en-US"/>
          </a:p>
        </p:txBody>
      </p:sp>
      <p:sp>
        <p:nvSpPr>
          <p:cNvPr id="7" name="Slide Number Placeholder 6"/>
          <p:cNvSpPr>
            <a:spLocks noGrp="1"/>
          </p:cNvSpPr>
          <p:nvPr>
            <p:ph type="sldNum" sz="quarter" idx="11"/>
          </p:nvPr>
        </p:nvSpPr>
        <p:spPr/>
        <p:txBody>
          <a:bodyPr rtlCol="0"/>
          <a:lstStyle/>
          <a:p>
            <a:fld id="{33B7656E-8C5D-4C15-905C-DD8D64A37EC8}"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46D42F-0B4C-41DF-9CE2-9DDD0A7B5163}" type="datetimeFigureOut">
              <a:rPr lang="en-US" smtClean="0"/>
              <a:t>8/9/2020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B7656E-8C5D-4C15-905C-DD8D64A37EC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C046D42F-0B4C-41DF-9CE2-9DDD0A7B5163}" type="datetimeFigureOut">
              <a:rPr lang="en-US" smtClean="0"/>
              <a:t>8/9/2020</a:t>
            </a:fld>
            <a:endParaRPr lang="en-US"/>
          </a:p>
        </p:txBody>
      </p:sp>
      <p:sp>
        <p:nvSpPr>
          <p:cNvPr id="22" name="Slide Number Placeholder 21"/>
          <p:cNvSpPr>
            <a:spLocks noGrp="1"/>
          </p:cNvSpPr>
          <p:nvPr>
            <p:ph type="sldNum" sz="quarter" idx="15"/>
          </p:nvPr>
        </p:nvSpPr>
        <p:spPr/>
        <p:txBody>
          <a:bodyPr rtlCol="0"/>
          <a:lstStyle/>
          <a:p>
            <a:fld id="{33B7656E-8C5D-4C15-905C-DD8D64A37EC8}"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C046D42F-0B4C-41DF-9CE2-9DDD0A7B5163}" type="datetimeFigureOut">
              <a:rPr lang="en-US" smtClean="0"/>
              <a:t>8/9/2020</a:t>
            </a:fld>
            <a:endParaRPr lang="en-US"/>
          </a:p>
        </p:txBody>
      </p:sp>
      <p:sp>
        <p:nvSpPr>
          <p:cNvPr id="18" name="Slide Number Placeholder 17"/>
          <p:cNvSpPr>
            <a:spLocks noGrp="1"/>
          </p:cNvSpPr>
          <p:nvPr>
            <p:ph type="sldNum" sz="quarter" idx="11"/>
          </p:nvPr>
        </p:nvSpPr>
        <p:spPr/>
        <p:txBody>
          <a:bodyPr rtlCol="0"/>
          <a:lstStyle/>
          <a:p>
            <a:fld id="{33B7656E-8C5D-4C15-905C-DD8D64A37EC8}"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C046D42F-0B4C-41DF-9CE2-9DDD0A7B5163}" type="datetimeFigureOut">
              <a:rPr lang="en-US" smtClean="0"/>
              <a:t>8/9/2020</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33B7656E-8C5D-4C15-905C-DD8D64A37EC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0" y="2819400"/>
            <a:ext cx="6172200" cy="1066800"/>
          </a:xfrm>
        </p:spPr>
        <p:txBody>
          <a:bodyPr>
            <a:noAutofit/>
          </a:bodyPr>
          <a:lstStyle/>
          <a:p>
            <a:r>
              <a:rPr lang="en-US" sz="3200" dirty="0" smtClean="0"/>
              <a:t>INTRODUCTION  TO COMPUTER GRAPHICS &amp; OPENGL</a:t>
            </a:r>
          </a:p>
          <a:p>
            <a:endParaRPr lang="en-US" sz="3200" dirty="0"/>
          </a:p>
          <a:p>
            <a:endParaRPr lang="en-US" sz="3200" dirty="0" smtClean="0"/>
          </a:p>
        </p:txBody>
      </p:sp>
    </p:spTree>
    <p:extLst>
      <p:ext uri="{BB962C8B-B14F-4D97-AF65-F5344CB8AC3E}">
        <p14:creationId xmlns:p14="http://schemas.microsoft.com/office/powerpoint/2010/main" val="2901052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674428" y="69098"/>
            <a:ext cx="7803783" cy="1145879"/>
          </a:xfrm>
        </p:spPr>
        <p:txBody>
          <a:bodyPr/>
          <a:lstStyle/>
          <a:p>
            <a:pPr>
              <a:tabLst>
                <a:tab pos="0" algn="l"/>
                <a:tab pos="414589" algn="l"/>
                <a:tab pos="829178" algn="l"/>
                <a:tab pos="1243767" algn="l"/>
                <a:tab pos="1658356" algn="l"/>
                <a:tab pos="2072945" algn="l"/>
                <a:tab pos="2487534" algn="l"/>
                <a:tab pos="2902123" algn="l"/>
                <a:tab pos="3316712" algn="l"/>
                <a:tab pos="3731301" algn="l"/>
                <a:tab pos="4145890" algn="l"/>
                <a:tab pos="4560479" algn="l"/>
                <a:tab pos="4975068" algn="l"/>
                <a:tab pos="5389656" algn="l"/>
                <a:tab pos="5804245" algn="l"/>
                <a:tab pos="6218834" algn="l"/>
                <a:tab pos="6633423" algn="l"/>
                <a:tab pos="7048012" algn="l"/>
                <a:tab pos="7462601" algn="l"/>
                <a:tab pos="7877190" algn="l"/>
                <a:tab pos="8291779" algn="l"/>
              </a:tabLst>
            </a:pPr>
            <a:r>
              <a:rPr lang="en-GB" altLang="en-US" smtClean="0"/>
              <a:t>What drives computer graphics?</a:t>
            </a:r>
          </a:p>
        </p:txBody>
      </p:sp>
      <p:sp>
        <p:nvSpPr>
          <p:cNvPr id="14339" name="Rectangle 2"/>
          <p:cNvSpPr>
            <a:spLocks noGrp="1" noChangeArrowheads="1"/>
          </p:cNvSpPr>
          <p:nvPr>
            <p:ph type="body" idx="1"/>
          </p:nvPr>
        </p:nvSpPr>
        <p:spPr>
          <a:xfrm>
            <a:off x="674428" y="1406438"/>
            <a:ext cx="7803783" cy="4320079"/>
          </a:xfrm>
        </p:spPr>
        <p:txBody>
          <a:bodyPr/>
          <a:lstStyle/>
          <a:p>
            <a:pPr>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Computer Aided Design</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Mechanical, Electronic, Architecture,...</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Drives the high end of the hardware market</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Integration of computing and display resources</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Reduced design cyles == faster systems, sooner</a:t>
            </a:r>
          </a:p>
        </p:txBody>
      </p:sp>
      <p:pic>
        <p:nvPicPr>
          <p:cNvPr id="14340" name="Picture 5" descr="ProETractor.jpg                                                00026EE4Macintosh HD                   BA80D5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073" y="3801843"/>
            <a:ext cx="3359902" cy="248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6" descr="ProETurbine.jpg                                                00026EE4Macintosh HD                   BA80D5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8672" y="3801843"/>
            <a:ext cx="3361342" cy="248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7"/>
          <p:cNvSpPr txBox="1">
            <a:spLocks noChangeArrowheads="1"/>
          </p:cNvSpPr>
          <p:nvPr/>
        </p:nvSpPr>
        <p:spPr bwMode="auto">
          <a:xfrm>
            <a:off x="3770894" y="6394467"/>
            <a:ext cx="1863011" cy="25975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Helvetica" panose="020B0604020202020204" pitchFamily="34" charset="0"/>
                <a:cs typeface="Gothic" charset="0"/>
              </a:defRPr>
            </a:lvl1pPr>
            <a:lvl2pPr marL="742950" indent="-285750">
              <a:defRPr sz="1200">
                <a:solidFill>
                  <a:srgbClr val="000000"/>
                </a:solidFill>
                <a:latin typeface="Helvetica" panose="020B0604020202020204" pitchFamily="34" charset="0"/>
                <a:cs typeface="Gothic" charset="0"/>
              </a:defRPr>
            </a:lvl2pPr>
            <a:lvl3pPr marL="1143000" indent="-228600">
              <a:defRPr sz="1200">
                <a:solidFill>
                  <a:srgbClr val="000000"/>
                </a:solidFill>
                <a:latin typeface="Helvetica" panose="020B0604020202020204" pitchFamily="34" charset="0"/>
                <a:cs typeface="Gothic" charset="0"/>
              </a:defRPr>
            </a:lvl3pPr>
            <a:lvl4pPr marL="1600200" indent="-228600">
              <a:defRPr sz="1200">
                <a:solidFill>
                  <a:srgbClr val="000000"/>
                </a:solidFill>
                <a:latin typeface="Helvetica" panose="020B0604020202020204" pitchFamily="34" charset="0"/>
                <a:cs typeface="Gothic" charset="0"/>
              </a:defRPr>
            </a:lvl4pPr>
            <a:lvl5pPr marL="2057400" indent="-228600">
              <a:defRPr sz="1200">
                <a:solidFill>
                  <a:srgbClr val="000000"/>
                </a:solidFill>
                <a:latin typeface="Helvetica" panose="020B0604020202020204" pitchFamily="34" charset="0"/>
                <a:cs typeface="Gothic" charset="0"/>
              </a:defRPr>
            </a:lvl5pPr>
            <a:lvl6pPr marL="25146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6pPr>
            <a:lvl7pPr marL="29718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7pPr>
            <a:lvl8pPr marL="34290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8pPr>
            <a:lvl9pPr marL="38862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9pPr>
          </a:lstStyle>
          <a:p>
            <a:r>
              <a:rPr lang="en-US" altLang="en-US" sz="1088"/>
              <a:t>ProEngineer, www.ptc.com</a:t>
            </a:r>
          </a:p>
        </p:txBody>
      </p:sp>
    </p:spTree>
    <p:extLst>
      <p:ext uri="{BB962C8B-B14F-4D97-AF65-F5344CB8AC3E}">
        <p14:creationId xmlns:p14="http://schemas.microsoft.com/office/powerpoint/2010/main" val="180480124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of Graphics System</a:t>
            </a:r>
            <a:endParaRPr lang="en-US" dirty="0"/>
          </a:p>
        </p:txBody>
      </p:sp>
      <p:pic>
        <p:nvPicPr>
          <p:cNvPr id="3074" name="Picture 2" descr="C:\Users\sanwarul\Desktop\graphics images\1.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32995" y="1676400"/>
            <a:ext cx="714420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0431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Computer Graphics System could be:</a:t>
            </a:r>
          </a:p>
          <a:p>
            <a:r>
              <a:rPr lang="en-US" b="1" dirty="0" smtClean="0"/>
              <a:t>Active : </a:t>
            </a:r>
            <a:r>
              <a:rPr lang="en-US" dirty="0" smtClean="0"/>
              <a:t>User controls the display with the help of a GUI, using an input device (ex. Videogame)</a:t>
            </a:r>
          </a:p>
          <a:p>
            <a:r>
              <a:rPr lang="en-US" b="1" dirty="0" smtClean="0"/>
              <a:t>Passive: </a:t>
            </a:r>
            <a:r>
              <a:rPr lang="en-US" dirty="0"/>
              <a:t>User </a:t>
            </a:r>
            <a:r>
              <a:rPr lang="en-US" dirty="0" smtClean="0"/>
              <a:t>cannot control </a:t>
            </a:r>
            <a:r>
              <a:rPr lang="en-US" dirty="0"/>
              <a:t>the </a:t>
            </a:r>
            <a:r>
              <a:rPr lang="en-US" dirty="0" smtClean="0"/>
              <a:t>display (ex. Television) </a:t>
            </a:r>
            <a:endParaRPr lang="en-US" dirty="0"/>
          </a:p>
        </p:txBody>
      </p:sp>
    </p:spTree>
    <p:extLst>
      <p:ext uri="{BB962C8B-B14F-4D97-AF65-F5344CB8AC3E}">
        <p14:creationId xmlns:p14="http://schemas.microsoft.com/office/powerpoint/2010/main" val="396142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Computer Graphics Vs Image Processing Vs Computer Vision</a:t>
            </a:r>
            <a:endParaRPr lang="en-IN" dirty="0"/>
          </a:p>
        </p:txBody>
      </p:sp>
      <p:sp>
        <p:nvSpPr>
          <p:cNvPr id="3" name="Content Placeholder 2"/>
          <p:cNvSpPr>
            <a:spLocks noGrp="1"/>
          </p:cNvSpPr>
          <p:nvPr>
            <p:ph sz="quarter" idx="1"/>
          </p:nvPr>
        </p:nvSpPr>
        <p:spPr>
          <a:xfrm>
            <a:off x="457200" y="1600200"/>
            <a:ext cx="7772400" cy="4873752"/>
          </a:xfrm>
        </p:spPr>
        <p:txBody>
          <a:bodyPr/>
          <a:lstStyle/>
          <a:p>
            <a:r>
              <a:rPr lang="en-US" i="1" dirty="0" smtClean="0"/>
              <a:t>Computer </a:t>
            </a:r>
            <a:r>
              <a:rPr lang="en-US" i="1" dirty="0"/>
              <a:t>graphics</a:t>
            </a:r>
            <a:r>
              <a:rPr lang="en-US" dirty="0"/>
              <a:t> </a:t>
            </a:r>
            <a:r>
              <a:rPr lang="en-US" dirty="0" smtClean="0"/>
              <a:t>referred </a:t>
            </a:r>
            <a:r>
              <a:rPr lang="en-US" dirty="0"/>
              <a:t>to the process of creating images from abstract models. </a:t>
            </a:r>
            <a:endParaRPr lang="en-US" dirty="0" smtClean="0"/>
          </a:p>
          <a:p>
            <a:r>
              <a:rPr lang="en-US" dirty="0" smtClean="0"/>
              <a:t>A </a:t>
            </a:r>
            <a:r>
              <a:rPr lang="en-US" dirty="0"/>
              <a:t>computer game, for example, might internally keep track of Mario as a large list of </a:t>
            </a:r>
            <a:r>
              <a:rPr lang="en-US" i="1" dirty="0"/>
              <a:t>points, </a:t>
            </a:r>
            <a:r>
              <a:rPr lang="en-US" dirty="0"/>
              <a:t>where each point has three numbers representing its (x, y, z) coordinates. Then, given the coordinates of the camera, and the direction its facing, the computer will </a:t>
            </a:r>
            <a:r>
              <a:rPr lang="en-US" i="1" dirty="0"/>
              <a:t>calculate </a:t>
            </a:r>
            <a:r>
              <a:rPr lang="en-US" dirty="0"/>
              <a:t>the color at each row and column in the final image of Mario that you see on your screen.</a:t>
            </a:r>
            <a:endParaRPr lang="en-IN" dirty="0"/>
          </a:p>
        </p:txBody>
      </p:sp>
    </p:spTree>
    <p:extLst>
      <p:ext uri="{BB962C8B-B14F-4D97-AF65-F5344CB8AC3E}">
        <p14:creationId xmlns:p14="http://schemas.microsoft.com/office/powerpoint/2010/main" val="17988989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Computer Graphics Vs Image Processing Vs Computer Vision</a:t>
            </a:r>
          </a:p>
        </p:txBody>
      </p:sp>
      <p:sp>
        <p:nvSpPr>
          <p:cNvPr id="3" name="Content Placeholder 2"/>
          <p:cNvSpPr>
            <a:spLocks noGrp="1"/>
          </p:cNvSpPr>
          <p:nvPr>
            <p:ph sz="quarter" idx="1"/>
          </p:nvPr>
        </p:nvSpPr>
        <p:spPr/>
        <p:txBody>
          <a:bodyPr/>
          <a:lstStyle/>
          <a:p>
            <a:r>
              <a:rPr lang="en-US" i="1" dirty="0"/>
              <a:t>Image processing</a:t>
            </a:r>
            <a:r>
              <a:rPr lang="en-US" dirty="0"/>
              <a:t> refers to the process of starting with an </a:t>
            </a:r>
            <a:r>
              <a:rPr lang="en-US" i="1" dirty="0"/>
              <a:t>existing </a:t>
            </a:r>
            <a:r>
              <a:rPr lang="en-US" dirty="0"/>
              <a:t>image and </a:t>
            </a:r>
            <a:r>
              <a:rPr lang="en-US" i="1" dirty="0"/>
              <a:t>refining</a:t>
            </a:r>
            <a:r>
              <a:rPr lang="en-US" dirty="0"/>
              <a:t> it in some way to obtain another image. </a:t>
            </a:r>
            <a:endParaRPr lang="en-US" dirty="0" smtClean="0"/>
          </a:p>
          <a:p>
            <a:r>
              <a:rPr lang="en-US" dirty="0" smtClean="0"/>
              <a:t>For </a:t>
            </a:r>
            <a:r>
              <a:rPr lang="en-US" dirty="0"/>
              <a:t>example, if you take a picture with your camera, you would use an image processing algorithm to try and make the colors more vibrant, or remove the blur, or increase the resolution. The output of an image processing algorithm is another image.</a:t>
            </a:r>
            <a:endParaRPr lang="en-IN" dirty="0"/>
          </a:p>
        </p:txBody>
      </p:sp>
    </p:spTree>
    <p:extLst>
      <p:ext uri="{BB962C8B-B14F-4D97-AF65-F5344CB8AC3E}">
        <p14:creationId xmlns:p14="http://schemas.microsoft.com/office/powerpoint/2010/main" val="2181135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Computer Graphics Vs Image Processing Vs Computer Vision</a:t>
            </a:r>
          </a:p>
        </p:txBody>
      </p:sp>
      <p:sp>
        <p:nvSpPr>
          <p:cNvPr id="3" name="Content Placeholder 2"/>
          <p:cNvSpPr>
            <a:spLocks noGrp="1"/>
          </p:cNvSpPr>
          <p:nvPr>
            <p:ph sz="quarter" idx="1"/>
          </p:nvPr>
        </p:nvSpPr>
        <p:spPr/>
        <p:txBody>
          <a:bodyPr/>
          <a:lstStyle/>
          <a:p>
            <a:r>
              <a:rPr lang="en-US" i="1" dirty="0"/>
              <a:t>C</a:t>
            </a:r>
            <a:r>
              <a:rPr lang="en-US" i="1" dirty="0" smtClean="0"/>
              <a:t>omputer </a:t>
            </a:r>
            <a:r>
              <a:rPr lang="en-US" i="1" dirty="0"/>
              <a:t>vision</a:t>
            </a:r>
            <a:r>
              <a:rPr lang="en-US" dirty="0"/>
              <a:t>, that refers to the process of computing an abstract model given an input image. For example, if you take a picture of a statue of Mario, a vision algorithm would infer the list of (x, y, z) coordinates of the points that make up Mario from the colors at each row and column in the input image.</a:t>
            </a:r>
            <a:endParaRPr lang="en-IN" dirty="0"/>
          </a:p>
        </p:txBody>
      </p:sp>
    </p:spTree>
    <p:extLst>
      <p:ext uri="{BB962C8B-B14F-4D97-AF65-F5344CB8AC3E}">
        <p14:creationId xmlns:p14="http://schemas.microsoft.com/office/powerpoint/2010/main" val="3315297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Concepts and Principles in Computer Graphics</a:t>
            </a:r>
            <a:endParaRPr lang="en-US" dirty="0"/>
          </a:p>
        </p:txBody>
      </p:sp>
      <p:sp>
        <p:nvSpPr>
          <p:cNvPr id="3" name="Content Placeholder 2"/>
          <p:cNvSpPr>
            <a:spLocks noGrp="1"/>
          </p:cNvSpPr>
          <p:nvPr>
            <p:ph sz="quarter" idx="1"/>
          </p:nvPr>
        </p:nvSpPr>
        <p:spPr/>
        <p:txBody>
          <a:bodyPr>
            <a:normAutofit/>
          </a:bodyPr>
          <a:lstStyle/>
          <a:p>
            <a:r>
              <a:rPr lang="en-US" b="1" dirty="0" smtClean="0"/>
              <a:t>Display Systems: </a:t>
            </a:r>
            <a:r>
              <a:rPr lang="en-US" dirty="0" smtClean="0"/>
              <a:t>Random </a:t>
            </a:r>
            <a:r>
              <a:rPr lang="en-US" dirty="0"/>
              <a:t>scan, Raster refresh displays, CRT basics, video basics, Flat panel displays.</a:t>
            </a:r>
          </a:p>
          <a:p>
            <a:r>
              <a:rPr lang="en-US" b="1" dirty="0"/>
              <a:t>Transformations </a:t>
            </a:r>
            <a:endParaRPr lang="en-US" b="1" dirty="0" smtClean="0"/>
          </a:p>
          <a:p>
            <a:pPr lvl="1"/>
            <a:r>
              <a:rPr lang="en-US" b="1" dirty="0" smtClean="0"/>
              <a:t>Affine </a:t>
            </a:r>
            <a:r>
              <a:rPr lang="en-US" b="1" dirty="0"/>
              <a:t>( 2-D and 3-D ): </a:t>
            </a:r>
            <a:r>
              <a:rPr lang="en-US" dirty="0"/>
              <a:t>Rotation, Translation, Scale, Reflection and Shear. </a:t>
            </a:r>
            <a:endParaRPr lang="en-US" dirty="0" smtClean="0"/>
          </a:p>
          <a:p>
            <a:pPr lvl="1"/>
            <a:r>
              <a:rPr lang="en-US" b="1" dirty="0" smtClean="0"/>
              <a:t>Viewing</a:t>
            </a:r>
            <a:r>
              <a:rPr lang="en-US" b="1" dirty="0"/>
              <a:t>:</a:t>
            </a:r>
            <a:r>
              <a:rPr lang="en-US" dirty="0"/>
              <a:t> The Camera Transformations perspective, </a:t>
            </a:r>
            <a:r>
              <a:rPr lang="en-US" dirty="0" smtClean="0"/>
              <a:t>isometric views.</a:t>
            </a:r>
          </a:p>
          <a:p>
            <a:r>
              <a:rPr lang="en-US" b="1" dirty="0"/>
              <a:t>Scan Conversion and </a:t>
            </a:r>
            <a:r>
              <a:rPr lang="en-US" b="1" dirty="0" smtClean="0"/>
              <a:t>Clipping</a:t>
            </a:r>
            <a:r>
              <a:rPr lang="en-US" dirty="0" smtClean="0"/>
              <a:t>: </a:t>
            </a:r>
            <a:r>
              <a:rPr lang="en-US" dirty="0"/>
              <a:t>Drawing of Points, Lines, Markers, Curves, Circles, Ellipse, Polyline, Polygon. Area filling, </a:t>
            </a:r>
            <a:r>
              <a:rPr lang="en-US" dirty="0" err="1"/>
              <a:t>fillstyle</a:t>
            </a:r>
            <a:r>
              <a:rPr lang="en-US" dirty="0"/>
              <a:t>, fill pattern, clipping algorithms, anti-aliasing etc.</a:t>
            </a:r>
          </a:p>
          <a:p>
            <a:pPr lvl="1"/>
            <a:endParaRPr lang="en-US" dirty="0"/>
          </a:p>
        </p:txBody>
      </p:sp>
    </p:spTree>
    <p:extLst>
      <p:ext uri="{BB962C8B-B14F-4D97-AF65-F5344CB8AC3E}">
        <p14:creationId xmlns:p14="http://schemas.microsoft.com/office/powerpoint/2010/main" val="19144947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US" b="1" dirty="0" smtClean="0"/>
              <a:t>Hidden </a:t>
            </a:r>
            <a:r>
              <a:rPr lang="en-US" b="1" dirty="0"/>
              <a:t>Surface </a:t>
            </a:r>
            <a:r>
              <a:rPr lang="en-US" b="1" dirty="0" smtClean="0"/>
              <a:t>Removal</a:t>
            </a:r>
            <a:r>
              <a:rPr lang="en-US" dirty="0" smtClean="0"/>
              <a:t>: Back </a:t>
            </a:r>
            <a:r>
              <a:rPr lang="en-US" dirty="0"/>
              <a:t>face culling, Painter's algorithm, scanline algorithm, BSP-trees, Z-buffer/sorting, Ray tracing etc</a:t>
            </a:r>
            <a:r>
              <a:rPr lang="en-US" dirty="0" smtClean="0"/>
              <a:t>.</a:t>
            </a:r>
          </a:p>
          <a:p>
            <a:r>
              <a:rPr lang="en-US" b="1" dirty="0" smtClean="0"/>
              <a:t>Shading </a:t>
            </a:r>
            <a:r>
              <a:rPr lang="en-US" b="1" dirty="0"/>
              <a:t>&amp; </a:t>
            </a:r>
            <a:r>
              <a:rPr lang="en-US" b="1" dirty="0" smtClean="0"/>
              <a:t>Illumination: </a:t>
            </a:r>
            <a:r>
              <a:rPr lang="en-US" dirty="0" err="1"/>
              <a:t>Phong's</a:t>
            </a:r>
            <a:r>
              <a:rPr lang="en-US" dirty="0"/>
              <a:t> shading model, texture mapping, bump mapping, </a:t>
            </a:r>
            <a:r>
              <a:rPr lang="en-US" dirty="0" err="1"/>
              <a:t>Gouraud</a:t>
            </a:r>
            <a:r>
              <a:rPr lang="en-US" dirty="0"/>
              <a:t> shading, Shadows and background, Color models etc</a:t>
            </a:r>
            <a:r>
              <a:rPr lang="en-US" dirty="0" smtClean="0"/>
              <a:t>.</a:t>
            </a:r>
          </a:p>
          <a:p>
            <a:r>
              <a:rPr lang="en-US" b="1" dirty="0"/>
              <a:t>Solid </a:t>
            </a:r>
            <a:r>
              <a:rPr lang="en-US" b="1" dirty="0" smtClean="0"/>
              <a:t>Modeling: </a:t>
            </a:r>
            <a:r>
              <a:rPr lang="en-US" dirty="0" smtClean="0"/>
              <a:t>Wire-frame</a:t>
            </a:r>
            <a:r>
              <a:rPr lang="en-US" dirty="0"/>
              <a:t>, Octrees, Sweep, Boundary </a:t>
            </a:r>
            <a:r>
              <a:rPr lang="en-US" dirty="0" smtClean="0"/>
              <a:t>representations, Constructive </a:t>
            </a:r>
            <a:r>
              <a:rPr lang="en-US" dirty="0"/>
              <a:t>Solid Geometry.</a:t>
            </a:r>
          </a:p>
          <a:p>
            <a:endParaRPr lang="en-US" dirty="0"/>
          </a:p>
        </p:txBody>
      </p:sp>
    </p:spTree>
    <p:extLst>
      <p:ext uri="{BB962C8B-B14F-4D97-AF65-F5344CB8AC3E}">
        <p14:creationId xmlns:p14="http://schemas.microsoft.com/office/powerpoint/2010/main" val="16776119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elements of computer graphics</a:t>
            </a:r>
            <a:endParaRPr lang="en-US" dirty="0"/>
          </a:p>
        </p:txBody>
      </p:sp>
      <p:sp>
        <p:nvSpPr>
          <p:cNvPr id="3" name="Content Placeholder 2"/>
          <p:cNvSpPr>
            <a:spLocks noGrp="1"/>
          </p:cNvSpPr>
          <p:nvPr>
            <p:ph sz="quarter" idx="1"/>
          </p:nvPr>
        </p:nvSpPr>
        <p:spPr/>
        <p:txBody>
          <a:bodyPr>
            <a:normAutofit/>
          </a:bodyPr>
          <a:lstStyle/>
          <a:p>
            <a:r>
              <a:rPr lang="en-US" b="1" dirty="0" smtClean="0"/>
              <a:t>Modeling: </a:t>
            </a:r>
            <a:r>
              <a:rPr lang="en-US" dirty="0"/>
              <a:t>the process of developing a mathematical representation of any surface of an </a:t>
            </a:r>
            <a:r>
              <a:rPr lang="en-US" dirty="0" smtClean="0"/>
              <a:t>object</a:t>
            </a:r>
            <a:r>
              <a:rPr lang="en-US" b="1" dirty="0" smtClean="0"/>
              <a:t>.</a:t>
            </a:r>
          </a:p>
          <a:p>
            <a:endParaRPr lang="en-US" dirty="0" smtClean="0"/>
          </a:p>
          <a:p>
            <a:pPr marL="0" indent="0">
              <a:buNone/>
            </a:pPr>
            <a:endParaRPr lang="en-US" dirty="0" smtClean="0"/>
          </a:p>
          <a:p>
            <a:r>
              <a:rPr lang="en-US" b="1" dirty="0" smtClean="0"/>
              <a:t>Rendering:</a:t>
            </a:r>
            <a:r>
              <a:rPr lang="en-US" dirty="0" smtClean="0"/>
              <a:t> </a:t>
            </a:r>
            <a:r>
              <a:rPr lang="en-US" dirty="0"/>
              <a:t>In 3-D graphic design, rendering is the process of add shading, color and </a:t>
            </a:r>
            <a:r>
              <a:rPr lang="en-US" dirty="0" smtClean="0"/>
              <a:t>illumination </a:t>
            </a:r>
            <a:r>
              <a:rPr lang="en-US" dirty="0"/>
              <a:t>to a 2-D or 3-D wireframe in order to create life-like images on a screen</a:t>
            </a:r>
            <a:r>
              <a:rPr lang="en-US" dirty="0" smtClean="0"/>
              <a:t>.</a:t>
            </a:r>
            <a:endParaRPr lang="en-US" dirty="0"/>
          </a:p>
          <a:p>
            <a:pPr marL="0" indent="0">
              <a:buNone/>
            </a:pPr>
            <a:endParaRPr lang="en-US" dirty="0" smtClean="0"/>
          </a:p>
          <a:p>
            <a:pPr marL="0" indent="0">
              <a:buNone/>
            </a:pPr>
            <a:endParaRPr lang="en-US" dirty="0" smtClean="0"/>
          </a:p>
        </p:txBody>
      </p:sp>
      <p:pic>
        <p:nvPicPr>
          <p:cNvPr id="1026" name="Picture 2" descr="C:\Users\sanwarul\Desktop\render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257800"/>
            <a:ext cx="4419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anwarul\Desktop\modell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438400"/>
            <a:ext cx="34925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043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US" b="1" dirty="0" smtClean="0"/>
              <a:t>Animation</a:t>
            </a:r>
            <a:r>
              <a:rPr lang="en-US" dirty="0" smtClean="0"/>
              <a:t>: refers to the moving images.</a:t>
            </a:r>
          </a:p>
          <a:p>
            <a:pPr marL="0" indent="0">
              <a:buNone/>
            </a:pPr>
            <a:endParaRPr lang="en-US" dirty="0"/>
          </a:p>
          <a:p>
            <a:endParaRPr lang="en-US" dirty="0" smtClean="0"/>
          </a:p>
          <a:p>
            <a:endParaRPr lang="en-US" dirty="0"/>
          </a:p>
          <a:p>
            <a:endParaRPr lang="en-US" dirty="0" smtClean="0"/>
          </a:p>
          <a:p>
            <a:pPr marL="0" indent="0">
              <a:buNone/>
            </a:pPr>
            <a:endParaRPr lang="en-US" dirty="0" smtClean="0"/>
          </a:p>
        </p:txBody>
      </p:sp>
      <p:pic>
        <p:nvPicPr>
          <p:cNvPr id="2052" name="Picture 4" descr="C:\Users\sanwarul\Desktop\graphics images\animation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09800"/>
            <a:ext cx="48006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049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Administration</a:t>
            </a:r>
            <a:endParaRPr lang="en-US" dirty="0"/>
          </a:p>
        </p:txBody>
      </p:sp>
      <p:sp>
        <p:nvSpPr>
          <p:cNvPr id="3" name="Content Placeholder 2"/>
          <p:cNvSpPr>
            <a:spLocks noGrp="1"/>
          </p:cNvSpPr>
          <p:nvPr>
            <p:ph sz="quarter" idx="1"/>
          </p:nvPr>
        </p:nvSpPr>
        <p:spPr/>
        <p:txBody>
          <a:bodyPr/>
          <a:lstStyle/>
          <a:p>
            <a:r>
              <a:rPr lang="en-US" dirty="0" smtClean="0"/>
              <a:t>Total number of lectures: 36 (3 credit course)</a:t>
            </a:r>
          </a:p>
          <a:p>
            <a:r>
              <a:rPr lang="en-US" dirty="0" smtClean="0"/>
              <a:t>Mid </a:t>
            </a:r>
            <a:r>
              <a:rPr lang="en-US" dirty="0" err="1"/>
              <a:t>S</a:t>
            </a:r>
            <a:r>
              <a:rPr lang="en-US" dirty="0" err="1" smtClean="0"/>
              <a:t>em</a:t>
            </a:r>
            <a:r>
              <a:rPr lang="en-US" dirty="0" smtClean="0"/>
              <a:t>- 20%</a:t>
            </a:r>
          </a:p>
          <a:p>
            <a:r>
              <a:rPr lang="en-US" dirty="0" smtClean="0"/>
              <a:t>End </a:t>
            </a:r>
            <a:r>
              <a:rPr lang="en-US" dirty="0" err="1" smtClean="0"/>
              <a:t>Sem</a:t>
            </a:r>
            <a:r>
              <a:rPr lang="en-US" dirty="0" smtClean="0"/>
              <a:t>- 50%</a:t>
            </a:r>
          </a:p>
          <a:p>
            <a:r>
              <a:rPr lang="en-US" dirty="0" smtClean="0"/>
              <a:t>IA- 30%</a:t>
            </a:r>
          </a:p>
          <a:p>
            <a:pPr lvl="1"/>
            <a:r>
              <a:rPr lang="en-US" dirty="0"/>
              <a:t>2</a:t>
            </a:r>
            <a:r>
              <a:rPr lang="en-US" dirty="0" smtClean="0"/>
              <a:t> </a:t>
            </a:r>
            <a:r>
              <a:rPr lang="en-US" dirty="0" smtClean="0"/>
              <a:t>Class tests - </a:t>
            </a:r>
            <a:r>
              <a:rPr lang="en-US" dirty="0" smtClean="0"/>
              <a:t>50%</a:t>
            </a:r>
            <a:endParaRPr lang="en-US" dirty="0" smtClean="0"/>
          </a:p>
          <a:p>
            <a:pPr lvl="1"/>
            <a:r>
              <a:rPr lang="en-US" dirty="0"/>
              <a:t>2</a:t>
            </a:r>
            <a:r>
              <a:rPr lang="en-US" dirty="0" smtClean="0"/>
              <a:t> </a:t>
            </a:r>
            <a:r>
              <a:rPr lang="en-US" dirty="0" smtClean="0"/>
              <a:t>quiz – </a:t>
            </a:r>
            <a:r>
              <a:rPr lang="en-US" dirty="0"/>
              <a:t>4</a:t>
            </a:r>
            <a:r>
              <a:rPr lang="en-US" dirty="0" smtClean="0"/>
              <a:t>0</a:t>
            </a:r>
            <a:r>
              <a:rPr lang="en-US" dirty="0" smtClean="0"/>
              <a:t>%</a:t>
            </a:r>
          </a:p>
          <a:p>
            <a:pPr lvl="1"/>
            <a:r>
              <a:rPr lang="en-US" dirty="0" smtClean="0"/>
              <a:t>Attendance- </a:t>
            </a:r>
            <a:r>
              <a:rPr lang="en-US" dirty="0" smtClean="0"/>
              <a:t>10%</a:t>
            </a:r>
            <a:endParaRPr lang="en-US" dirty="0"/>
          </a:p>
        </p:txBody>
      </p:sp>
    </p:spTree>
    <p:extLst>
      <p:ext uri="{BB962C8B-B14F-4D97-AF65-F5344CB8AC3E}">
        <p14:creationId xmlns:p14="http://schemas.microsoft.com/office/powerpoint/2010/main" val="20568554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Various APIs used for Computer Graphics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GKS (Graphics Kernel System)</a:t>
            </a:r>
          </a:p>
          <a:p>
            <a:r>
              <a:rPr lang="en-US" dirty="0" smtClean="0"/>
              <a:t>SRGP (Simple Raster Graphics Package)</a:t>
            </a:r>
          </a:p>
          <a:p>
            <a:r>
              <a:rPr lang="en-US" dirty="0" smtClean="0"/>
              <a:t>PHIGS (Programmers Hierarchical Interactive Graphics System)</a:t>
            </a:r>
          </a:p>
          <a:p>
            <a:r>
              <a:rPr lang="en-US" dirty="0" smtClean="0"/>
              <a:t>OpenGL </a:t>
            </a:r>
          </a:p>
          <a:p>
            <a:r>
              <a:rPr lang="en-US" dirty="0" smtClean="0"/>
              <a:t>X-11 based systems</a:t>
            </a:r>
          </a:p>
          <a:p>
            <a:r>
              <a:rPr lang="en-US" dirty="0"/>
              <a:t>Direct3D (a subset of DirectX)</a:t>
            </a:r>
          </a:p>
          <a:p>
            <a:r>
              <a:rPr lang="en-US" dirty="0"/>
              <a:t>Glide API</a:t>
            </a:r>
          </a:p>
          <a:p>
            <a:r>
              <a:rPr lang="en-US" dirty="0"/>
              <a:t>Mantle developed by AMD.</a:t>
            </a:r>
          </a:p>
          <a:p>
            <a:r>
              <a:rPr lang="en-US" dirty="0"/>
              <a:t>Metal developed by Apple</a:t>
            </a:r>
            <a:r>
              <a:rPr lang="en-US" dirty="0" smtClean="0"/>
              <a:t>.</a:t>
            </a:r>
            <a:r>
              <a:rPr lang="en-US" dirty="0"/>
              <a:t> </a:t>
            </a:r>
            <a:endParaRPr lang="en-US" dirty="0" smtClean="0"/>
          </a:p>
          <a:p>
            <a:r>
              <a:rPr lang="en-US" dirty="0" smtClean="0"/>
              <a:t>QuickDraw </a:t>
            </a:r>
            <a:r>
              <a:rPr lang="en-US" dirty="0"/>
              <a:t>3D developed by Apple Computer starting in 1995, abandoned in 1998</a:t>
            </a:r>
          </a:p>
          <a:p>
            <a:pPr marL="0" indent="0">
              <a:buNone/>
            </a:pPr>
            <a:endParaRPr lang="en-US" dirty="0"/>
          </a:p>
        </p:txBody>
      </p:sp>
    </p:spTree>
    <p:extLst>
      <p:ext uri="{BB962C8B-B14F-4D97-AF65-F5344CB8AC3E}">
        <p14:creationId xmlns:p14="http://schemas.microsoft.com/office/powerpoint/2010/main" val="131798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Graphics Software</a:t>
            </a:r>
            <a:endParaRPr lang="en-US" dirty="0"/>
          </a:p>
        </p:txBody>
      </p:sp>
      <p:sp>
        <p:nvSpPr>
          <p:cNvPr id="3" name="Content Placeholder 2"/>
          <p:cNvSpPr>
            <a:spLocks noGrp="1"/>
          </p:cNvSpPr>
          <p:nvPr>
            <p:ph sz="quarter" idx="1"/>
          </p:nvPr>
        </p:nvSpPr>
        <p:spPr/>
        <p:txBody>
          <a:bodyPr/>
          <a:lstStyle/>
          <a:p>
            <a:r>
              <a:rPr lang="en-US" dirty="0"/>
              <a:t>Photoshop</a:t>
            </a:r>
          </a:p>
          <a:p>
            <a:r>
              <a:rPr lang="en-US" dirty="0"/>
              <a:t>Illustrator</a:t>
            </a:r>
          </a:p>
          <a:p>
            <a:r>
              <a:rPr lang="en-US" dirty="0"/>
              <a:t>Paint Shop Pro</a:t>
            </a:r>
          </a:p>
          <a:p>
            <a:r>
              <a:rPr lang="en-US" dirty="0" err="1"/>
              <a:t>CorelDRAW</a:t>
            </a:r>
            <a:endParaRPr lang="en-US" dirty="0"/>
          </a:p>
          <a:p>
            <a:r>
              <a:rPr lang="en-US" dirty="0" smtClean="0"/>
              <a:t>Adobe </a:t>
            </a:r>
            <a:r>
              <a:rPr lang="en-US" dirty="0" err="1" smtClean="0"/>
              <a:t>Lightroom</a:t>
            </a:r>
            <a:endParaRPr lang="en-US" dirty="0" smtClean="0"/>
          </a:p>
          <a:p>
            <a:r>
              <a:rPr lang="en-US" dirty="0" err="1" smtClean="0"/>
              <a:t>Realsoft</a:t>
            </a:r>
            <a:r>
              <a:rPr lang="en-US" dirty="0" smtClean="0"/>
              <a:t> </a:t>
            </a:r>
            <a:endParaRPr lang="en-US" dirty="0"/>
          </a:p>
          <a:p>
            <a:r>
              <a:rPr lang="en-US" dirty="0"/>
              <a:t>Digital Image Suite</a:t>
            </a:r>
          </a:p>
          <a:p>
            <a:r>
              <a:rPr lang="en-US" dirty="0" err="1" smtClean="0"/>
              <a:t>Canva</a:t>
            </a:r>
            <a:endParaRPr lang="en-US" dirty="0"/>
          </a:p>
          <a:p>
            <a:r>
              <a:rPr lang="en-US" dirty="0" smtClean="0"/>
              <a:t>Picasa and many more</a:t>
            </a:r>
            <a:endParaRPr lang="en-US" dirty="0"/>
          </a:p>
          <a:p>
            <a:pPr marL="0" indent="0">
              <a:buNone/>
            </a:pPr>
            <a:endParaRPr lang="en-US" dirty="0"/>
          </a:p>
        </p:txBody>
      </p:sp>
    </p:spTree>
    <p:extLst>
      <p:ext uri="{BB962C8B-B14F-4D97-AF65-F5344CB8AC3E}">
        <p14:creationId xmlns:p14="http://schemas.microsoft.com/office/powerpoint/2010/main" val="2868063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Graphics </a:t>
            </a:r>
            <a:r>
              <a:rPr lang="en-US" dirty="0"/>
              <a:t>Devices</a:t>
            </a:r>
          </a:p>
        </p:txBody>
      </p:sp>
      <p:sp>
        <p:nvSpPr>
          <p:cNvPr id="3" name="Content Placeholder 2"/>
          <p:cNvSpPr>
            <a:spLocks noGrp="1"/>
          </p:cNvSpPr>
          <p:nvPr>
            <p:ph sz="quarter" idx="1"/>
          </p:nvPr>
        </p:nvSpPr>
        <p:spPr/>
        <p:txBody>
          <a:bodyPr>
            <a:normAutofit lnSpcReduction="10000"/>
          </a:bodyPr>
          <a:lstStyle/>
          <a:p>
            <a:r>
              <a:rPr lang="en-US" dirty="0" smtClean="0"/>
              <a:t>CRT</a:t>
            </a:r>
          </a:p>
          <a:p>
            <a:r>
              <a:rPr lang="en-US" dirty="0" smtClean="0"/>
              <a:t>EGA/CGA/VGA/SVGA monitors </a:t>
            </a:r>
            <a:endParaRPr lang="en-US" dirty="0"/>
          </a:p>
          <a:p>
            <a:r>
              <a:rPr lang="en-US" dirty="0" smtClean="0"/>
              <a:t>Plotters</a:t>
            </a:r>
          </a:p>
          <a:p>
            <a:r>
              <a:rPr lang="en-US" dirty="0"/>
              <a:t>D</a:t>
            </a:r>
            <a:r>
              <a:rPr lang="en-US" dirty="0" smtClean="0"/>
              <a:t>ata matrix</a:t>
            </a:r>
          </a:p>
          <a:p>
            <a:r>
              <a:rPr lang="en-US" dirty="0"/>
              <a:t>L</a:t>
            </a:r>
            <a:r>
              <a:rPr lang="en-US" dirty="0" smtClean="0"/>
              <a:t>aser printers </a:t>
            </a:r>
            <a:endParaRPr lang="en-US" dirty="0"/>
          </a:p>
          <a:p>
            <a:r>
              <a:rPr lang="en-US" dirty="0" smtClean="0"/>
              <a:t>Flat </a:t>
            </a:r>
            <a:r>
              <a:rPr lang="en-US" dirty="0"/>
              <a:t>panel </a:t>
            </a:r>
            <a:r>
              <a:rPr lang="en-US" dirty="0" smtClean="0"/>
              <a:t>devices</a:t>
            </a:r>
          </a:p>
          <a:p>
            <a:r>
              <a:rPr lang="en-US" dirty="0" smtClean="0"/>
              <a:t>Video digitizers</a:t>
            </a:r>
          </a:p>
          <a:p>
            <a:r>
              <a:rPr lang="en-US" dirty="0" smtClean="0"/>
              <a:t>Scanners </a:t>
            </a:r>
            <a:endParaRPr lang="en-US" dirty="0"/>
          </a:p>
          <a:p>
            <a:r>
              <a:rPr lang="en-US" dirty="0"/>
              <a:t>LCD </a:t>
            </a:r>
            <a:r>
              <a:rPr lang="en-US" dirty="0" smtClean="0"/>
              <a:t>panels</a:t>
            </a:r>
          </a:p>
          <a:p>
            <a:r>
              <a:rPr lang="en-US" dirty="0"/>
              <a:t>K</a:t>
            </a:r>
            <a:r>
              <a:rPr lang="en-US" dirty="0" smtClean="0"/>
              <a:t>eyboard</a:t>
            </a:r>
            <a:r>
              <a:rPr lang="en-US" dirty="0"/>
              <a:t>, joystick, </a:t>
            </a:r>
            <a:r>
              <a:rPr lang="en-US" dirty="0" smtClean="0"/>
              <a:t>mouse </a:t>
            </a:r>
            <a:endParaRPr lang="en-US" dirty="0"/>
          </a:p>
          <a:p>
            <a:r>
              <a:rPr lang="en-US" dirty="0"/>
              <a:t>T</a:t>
            </a:r>
            <a:r>
              <a:rPr lang="en-US" dirty="0" smtClean="0"/>
              <a:t>ouch </a:t>
            </a:r>
            <a:r>
              <a:rPr lang="en-US" dirty="0"/>
              <a:t>screen, track ball, etc.</a:t>
            </a:r>
          </a:p>
        </p:txBody>
      </p:sp>
    </p:spTree>
    <p:extLst>
      <p:ext uri="{BB962C8B-B14F-4D97-AF65-F5344CB8AC3E}">
        <p14:creationId xmlns:p14="http://schemas.microsoft.com/office/powerpoint/2010/main" val="24672155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Pixel</a:t>
            </a:r>
            <a:endParaRPr lang="en-IN" dirty="0"/>
          </a:p>
        </p:txBody>
      </p:sp>
      <p:sp>
        <p:nvSpPr>
          <p:cNvPr id="3" name="Content Placeholder 2"/>
          <p:cNvSpPr>
            <a:spLocks noGrp="1"/>
          </p:cNvSpPr>
          <p:nvPr>
            <p:ph sz="quarter" idx="1"/>
          </p:nvPr>
        </p:nvSpPr>
        <p:spPr/>
        <p:txBody>
          <a:bodyPr/>
          <a:lstStyle/>
          <a:p>
            <a:r>
              <a:rPr lang="en-US" dirty="0"/>
              <a:t>A pixel is the smallest unit of a digital image or graphic that can be displayed and represented on a digital display device.</a:t>
            </a:r>
          </a:p>
          <a:p>
            <a:r>
              <a:rPr lang="en-US" dirty="0"/>
              <a:t>A pixel is the basic logical unit in digital graphics. Pixels are combined to form a complete image, video, text or any visible thing on a computer display.</a:t>
            </a:r>
          </a:p>
          <a:p>
            <a:r>
              <a:rPr lang="en-US" dirty="0"/>
              <a:t>A pixel is also known as a picture element.</a:t>
            </a:r>
          </a:p>
        </p:txBody>
      </p:sp>
    </p:spTree>
    <p:extLst>
      <p:ext uri="{BB962C8B-B14F-4D97-AF65-F5344CB8AC3E}">
        <p14:creationId xmlns:p14="http://schemas.microsoft.com/office/powerpoint/2010/main" val="2989989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Relationships Between Pixels</a:t>
            </a:r>
          </a:p>
        </p:txBody>
      </p:sp>
      <p:sp>
        <p:nvSpPr>
          <p:cNvPr id="3" name="Content Placeholder 2"/>
          <p:cNvSpPr>
            <a:spLocks noGrp="1"/>
          </p:cNvSpPr>
          <p:nvPr>
            <p:ph sz="quarter" idx="1"/>
          </p:nvPr>
        </p:nvSpPr>
        <p:spPr/>
        <p:txBody>
          <a:bodyPr/>
          <a:lstStyle/>
          <a:p>
            <a:r>
              <a:rPr lang="en-US" dirty="0" smtClean="0"/>
              <a:t>Neighborhood</a:t>
            </a:r>
          </a:p>
          <a:p>
            <a:r>
              <a:rPr lang="en-US" dirty="0" smtClean="0"/>
              <a:t>Adjacency</a:t>
            </a:r>
          </a:p>
          <a:p>
            <a:r>
              <a:rPr lang="en-US" dirty="0" smtClean="0"/>
              <a:t>Connectivity </a:t>
            </a:r>
          </a:p>
          <a:p>
            <a:r>
              <a:rPr lang="en-US" dirty="0" smtClean="0"/>
              <a:t>Paths </a:t>
            </a:r>
            <a:endParaRPr lang="en-IN" dirty="0"/>
          </a:p>
        </p:txBody>
      </p:sp>
    </p:spTree>
    <p:extLst>
      <p:ext uri="{BB962C8B-B14F-4D97-AF65-F5344CB8AC3E}">
        <p14:creationId xmlns:p14="http://schemas.microsoft.com/office/powerpoint/2010/main" val="12769682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CRT Display Devices</a:t>
            </a:r>
            <a:endParaRPr lang="en-US" dirty="0"/>
          </a:p>
        </p:txBody>
      </p:sp>
      <p:sp>
        <p:nvSpPr>
          <p:cNvPr id="3" name="Content Placeholder 2"/>
          <p:cNvSpPr>
            <a:spLocks noGrp="1"/>
          </p:cNvSpPr>
          <p:nvPr>
            <p:ph sz="quarter" idx="1"/>
          </p:nvPr>
        </p:nvSpPr>
        <p:spPr/>
        <p:txBody>
          <a:bodyPr/>
          <a:lstStyle/>
          <a:p>
            <a:r>
              <a:rPr lang="en-US" dirty="0"/>
              <a:t>The most commonly used display device is the</a:t>
            </a:r>
          </a:p>
          <a:p>
            <a:pPr marL="0" indent="0">
              <a:buNone/>
            </a:pPr>
            <a:r>
              <a:rPr lang="en-US" dirty="0"/>
              <a:t>CRT </a:t>
            </a:r>
            <a:r>
              <a:rPr lang="en-US" dirty="0" smtClean="0"/>
              <a:t>monitor.</a:t>
            </a:r>
          </a:p>
          <a:p>
            <a:r>
              <a:rPr lang="en-US" dirty="0" smtClean="0"/>
              <a:t>Types of CRT display devices:</a:t>
            </a:r>
          </a:p>
          <a:p>
            <a:pPr lvl="1"/>
            <a:r>
              <a:rPr lang="en-US" dirty="0" smtClean="0"/>
              <a:t>DVST </a:t>
            </a:r>
            <a:r>
              <a:rPr lang="en-US" dirty="0"/>
              <a:t>(Direct View Storage </a:t>
            </a:r>
            <a:r>
              <a:rPr lang="en-US" dirty="0" smtClean="0"/>
              <a:t>Tube)</a:t>
            </a:r>
          </a:p>
          <a:p>
            <a:pPr lvl="1"/>
            <a:r>
              <a:rPr lang="en-US" dirty="0" smtClean="0"/>
              <a:t>Calligraphic </a:t>
            </a:r>
            <a:r>
              <a:rPr lang="en-US" dirty="0"/>
              <a:t>or Random Scan display </a:t>
            </a:r>
            <a:r>
              <a:rPr lang="en-US" dirty="0" smtClean="0"/>
              <a:t>system</a:t>
            </a:r>
          </a:p>
          <a:p>
            <a:pPr lvl="1"/>
            <a:r>
              <a:rPr lang="en-US" dirty="0" smtClean="0"/>
              <a:t>Refresh </a:t>
            </a:r>
            <a:r>
              <a:rPr lang="en-US" dirty="0"/>
              <a:t>and raster scan display system</a:t>
            </a:r>
          </a:p>
          <a:p>
            <a:pPr marL="0" indent="0">
              <a:buNone/>
            </a:pPr>
            <a:endParaRPr lang="en-US" dirty="0"/>
          </a:p>
        </p:txBody>
      </p:sp>
    </p:spTree>
    <p:extLst>
      <p:ext uri="{BB962C8B-B14F-4D97-AF65-F5344CB8AC3E}">
        <p14:creationId xmlns:p14="http://schemas.microsoft.com/office/powerpoint/2010/main" val="19893779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Graphics Display Devices (CRT)</a:t>
            </a:r>
            <a:endParaRPr lang="en-US" dirty="0"/>
          </a:p>
        </p:txBody>
      </p:sp>
      <p:sp>
        <p:nvSpPr>
          <p:cNvPr id="3" name="Content Placeholder 2"/>
          <p:cNvSpPr>
            <a:spLocks noGrp="1"/>
          </p:cNvSpPr>
          <p:nvPr>
            <p:ph sz="quarter" idx="1"/>
          </p:nvPr>
        </p:nvSpPr>
        <p:spPr>
          <a:xfrm>
            <a:off x="457200" y="1600200"/>
            <a:ext cx="7848600" cy="4873752"/>
          </a:xfrm>
        </p:spPr>
        <p:txBody>
          <a:bodyPr/>
          <a:lstStyle/>
          <a:p>
            <a:r>
              <a:rPr lang="en-US" dirty="0"/>
              <a:t>The primary output device in a graphical system is the video monitor. </a:t>
            </a:r>
            <a:endParaRPr lang="en-US" dirty="0" smtClean="0"/>
          </a:p>
          <a:p>
            <a:r>
              <a:rPr lang="en-US" dirty="0" smtClean="0"/>
              <a:t>The </a:t>
            </a:r>
            <a:r>
              <a:rPr lang="en-US" dirty="0"/>
              <a:t>main element of a video monitor is the </a:t>
            </a:r>
            <a:r>
              <a:rPr lang="en-US" b="1" dirty="0"/>
              <a:t>Cathode Ray Tube (CRT)</a:t>
            </a:r>
            <a:endParaRPr lang="en-US" dirty="0" smtClean="0"/>
          </a:p>
          <a:p>
            <a:r>
              <a:rPr lang="en-US" dirty="0" smtClean="0"/>
              <a:t>CRT : </a:t>
            </a:r>
            <a:r>
              <a:rPr lang="en-US" dirty="0"/>
              <a:t>still the most common video display device presently </a:t>
            </a:r>
            <a:endParaRPr lang="en-US" dirty="0" smtClean="0"/>
          </a:p>
          <a:p>
            <a:r>
              <a:rPr lang="en-US" dirty="0"/>
              <a:t>Consists of: </a:t>
            </a:r>
            <a:endParaRPr lang="en-US" dirty="0" smtClean="0"/>
          </a:p>
          <a:p>
            <a:pPr lvl="1"/>
            <a:r>
              <a:rPr lang="en-US" dirty="0"/>
              <a:t>E</a:t>
            </a:r>
            <a:r>
              <a:rPr lang="en-US" dirty="0" smtClean="0"/>
              <a:t>lectron </a:t>
            </a:r>
            <a:r>
              <a:rPr lang="en-US" dirty="0"/>
              <a:t>gun </a:t>
            </a:r>
            <a:endParaRPr lang="en-US" dirty="0" smtClean="0"/>
          </a:p>
          <a:p>
            <a:pPr lvl="1"/>
            <a:r>
              <a:rPr lang="en-US" dirty="0"/>
              <a:t>E</a:t>
            </a:r>
            <a:r>
              <a:rPr lang="en-US" dirty="0" smtClean="0"/>
              <a:t>lectron </a:t>
            </a:r>
            <a:r>
              <a:rPr lang="en-US" dirty="0"/>
              <a:t>focusing lens </a:t>
            </a:r>
            <a:endParaRPr lang="en-US" dirty="0" smtClean="0"/>
          </a:p>
          <a:p>
            <a:pPr lvl="1"/>
            <a:r>
              <a:rPr lang="en-US" dirty="0"/>
              <a:t>D</a:t>
            </a:r>
            <a:r>
              <a:rPr lang="en-US" dirty="0" smtClean="0"/>
              <a:t>eflection </a:t>
            </a:r>
            <a:r>
              <a:rPr lang="en-US" dirty="0"/>
              <a:t>plates</a:t>
            </a:r>
            <a:r>
              <a:rPr lang="en-US" dirty="0" smtClean="0"/>
              <a:t>/ coils </a:t>
            </a:r>
          </a:p>
          <a:p>
            <a:pPr lvl="1"/>
            <a:r>
              <a:rPr lang="en-US" dirty="0"/>
              <a:t>E</a:t>
            </a:r>
            <a:r>
              <a:rPr lang="en-US" dirty="0" smtClean="0"/>
              <a:t>lectron </a:t>
            </a:r>
            <a:r>
              <a:rPr lang="en-US" dirty="0"/>
              <a:t>beam </a:t>
            </a:r>
            <a:endParaRPr lang="en-US" dirty="0" smtClean="0"/>
          </a:p>
          <a:p>
            <a:pPr lvl="1"/>
            <a:r>
              <a:rPr lang="en-US" dirty="0"/>
              <a:t>P</a:t>
            </a:r>
            <a:r>
              <a:rPr lang="en-US" dirty="0" smtClean="0"/>
              <a:t>hosphorous coated screen</a:t>
            </a:r>
            <a:endParaRPr lang="en-US" dirty="0"/>
          </a:p>
        </p:txBody>
      </p:sp>
    </p:spTree>
    <p:extLst>
      <p:ext uri="{BB962C8B-B14F-4D97-AF65-F5344CB8AC3E}">
        <p14:creationId xmlns:p14="http://schemas.microsoft.com/office/powerpoint/2010/main" val="33275008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of an Electron Gun</a:t>
            </a:r>
            <a:endParaRPr lang="en-US" dirty="0"/>
          </a:p>
        </p:txBody>
      </p:sp>
      <p:pic>
        <p:nvPicPr>
          <p:cNvPr id="1026" name="Picture 2" descr="C:\Users\sanwarul\Desktop\crt123.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75438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069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 Deflection of the Electron Beam in a CRT</a:t>
            </a:r>
            <a:endParaRPr lang="en-US" dirty="0"/>
          </a:p>
        </p:txBody>
      </p:sp>
      <p:pic>
        <p:nvPicPr>
          <p:cNvPr id="4098" name="Picture 2" descr="C:\Users\sanwarul\Desktop\crt.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716279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259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design of a Magnetic Deflection CRT</a:t>
            </a:r>
            <a:endParaRPr lang="en-US" dirty="0"/>
          </a:p>
        </p:txBody>
      </p:sp>
      <p:pic>
        <p:nvPicPr>
          <p:cNvPr id="2050" name="Picture 2" descr="C:\Users\sanwarul\Desktop\magnetic.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827049"/>
            <a:ext cx="7467600" cy="441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171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 Material</a:t>
            </a:r>
            <a:endParaRPr lang="en-US" dirty="0"/>
          </a:p>
        </p:txBody>
      </p:sp>
      <p:sp>
        <p:nvSpPr>
          <p:cNvPr id="3" name="Content Placeholder 2"/>
          <p:cNvSpPr>
            <a:spLocks noGrp="1"/>
          </p:cNvSpPr>
          <p:nvPr>
            <p:ph sz="quarter" idx="1"/>
          </p:nvPr>
        </p:nvSpPr>
        <p:spPr/>
        <p:txBody>
          <a:bodyPr/>
          <a:lstStyle/>
          <a:p>
            <a:r>
              <a:rPr lang="en-US" dirty="0" smtClean="0"/>
              <a:t>Computer Graphics-C version by Donald Hearn &amp; M. Pauline Baker</a:t>
            </a:r>
          </a:p>
          <a:p>
            <a:r>
              <a:rPr lang="en-US" dirty="0" smtClean="0"/>
              <a:t>Computer Graphics with OpenGL by </a:t>
            </a:r>
            <a:r>
              <a:rPr lang="en-US" dirty="0"/>
              <a:t>Donald Hearn &amp; M. Pauline </a:t>
            </a:r>
            <a:r>
              <a:rPr lang="en-US" dirty="0" smtClean="0"/>
              <a:t>Baker</a:t>
            </a:r>
          </a:p>
          <a:p>
            <a:r>
              <a:rPr lang="en-US" dirty="0"/>
              <a:t>Mathematical elements for Computer Graphics; </a:t>
            </a:r>
            <a:r>
              <a:rPr lang="en-US" dirty="0" smtClean="0"/>
              <a:t>by D</a:t>
            </a:r>
            <a:r>
              <a:rPr lang="en-US" dirty="0"/>
              <a:t>. F. Rogers and J. A. </a:t>
            </a:r>
            <a:r>
              <a:rPr lang="en-US" dirty="0" smtClean="0"/>
              <a:t>Adams</a:t>
            </a:r>
          </a:p>
          <a:p>
            <a:r>
              <a:rPr lang="en-US" dirty="0" smtClean="0"/>
              <a:t>Procedural </a:t>
            </a:r>
            <a:r>
              <a:rPr lang="en-US" dirty="0"/>
              <a:t>elements for Computer Graphics; by D. F. Rogers and J. A. Adams</a:t>
            </a:r>
          </a:p>
          <a:p>
            <a:endParaRPr lang="en-US" dirty="0" smtClean="0"/>
          </a:p>
          <a:p>
            <a:endParaRPr lang="en-US" dirty="0"/>
          </a:p>
        </p:txBody>
      </p:sp>
    </p:spTree>
    <p:extLst>
      <p:ext uri="{BB962C8B-B14F-4D97-AF65-F5344CB8AC3E}">
        <p14:creationId xmlns:p14="http://schemas.microsoft.com/office/powerpoint/2010/main" val="40610431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DVST (Direct View Storage Tube)</a:t>
            </a:r>
            <a:endParaRPr lang="en-US" dirty="0"/>
          </a:p>
        </p:txBody>
      </p:sp>
      <p:sp>
        <p:nvSpPr>
          <p:cNvPr id="3" name="Content Placeholder 2"/>
          <p:cNvSpPr>
            <a:spLocks noGrp="1"/>
          </p:cNvSpPr>
          <p:nvPr>
            <p:ph sz="quarter" idx="1"/>
          </p:nvPr>
        </p:nvSpPr>
        <p:spPr/>
        <p:txBody>
          <a:bodyPr>
            <a:normAutofit fontScale="92500"/>
          </a:bodyPr>
          <a:lstStyle/>
          <a:p>
            <a:r>
              <a:rPr lang="en-US" dirty="0"/>
              <a:t>Storage </a:t>
            </a:r>
            <a:r>
              <a:rPr lang="en-US" dirty="0" smtClean="0"/>
              <a:t>Tube- It </a:t>
            </a:r>
            <a:r>
              <a:rPr lang="en-US" dirty="0"/>
              <a:t>is a CRT with a long persistence </a:t>
            </a:r>
            <a:r>
              <a:rPr lang="en-US" dirty="0" smtClean="0"/>
              <a:t>phosphor.</a:t>
            </a:r>
          </a:p>
          <a:p>
            <a:r>
              <a:rPr lang="en-US" dirty="0"/>
              <a:t>Pictures drawn on there will be seen for several </a:t>
            </a:r>
            <a:r>
              <a:rPr lang="en-US" dirty="0" smtClean="0"/>
              <a:t>minutes before fading.</a:t>
            </a:r>
            <a:endParaRPr lang="en-US" dirty="0"/>
          </a:p>
          <a:p>
            <a:r>
              <a:rPr lang="en-US" dirty="0" smtClean="0"/>
              <a:t>Provides </a:t>
            </a:r>
            <a:r>
              <a:rPr lang="en-US" dirty="0"/>
              <a:t>flicker-free </a:t>
            </a:r>
            <a:r>
              <a:rPr lang="en-US" dirty="0" smtClean="0"/>
              <a:t>display.</a:t>
            </a:r>
          </a:p>
          <a:p>
            <a:r>
              <a:rPr lang="en-US" dirty="0"/>
              <a:t>I</a:t>
            </a:r>
            <a:r>
              <a:rPr lang="en-US" dirty="0" smtClean="0"/>
              <a:t>nstead </a:t>
            </a:r>
            <a:r>
              <a:rPr lang="en-US" dirty="0"/>
              <a:t>of the electron beam directly writing the pictures on the phosphor coated CRT screen, the writing is done with the help of a fine-mesh wire grid.</a:t>
            </a:r>
          </a:p>
          <a:p>
            <a:r>
              <a:rPr lang="en-US" dirty="0"/>
              <a:t>A pattern of positive charges is deposited on the grid and this pattern is transferred to the phosphor coated CRT by a continuous flood of electrons. </a:t>
            </a:r>
            <a:endParaRPr lang="en-US" dirty="0" smtClean="0"/>
          </a:p>
          <a:p>
            <a:r>
              <a:rPr lang="en-US" dirty="0" smtClean="0"/>
              <a:t>This </a:t>
            </a:r>
            <a:r>
              <a:rPr lang="en-US" dirty="0"/>
              <a:t>flood of electrons is produced by a "flood gun"</a:t>
            </a:r>
          </a:p>
        </p:txBody>
      </p:sp>
    </p:spTree>
    <p:extLst>
      <p:ext uri="{BB962C8B-B14F-4D97-AF65-F5344CB8AC3E}">
        <p14:creationId xmlns:p14="http://schemas.microsoft.com/office/powerpoint/2010/main" val="75204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92500" lnSpcReduction="10000"/>
          </a:bodyPr>
          <a:lstStyle/>
          <a:p>
            <a:r>
              <a:rPr lang="en-US" dirty="0"/>
              <a:t>Just behind the storage mesh is a second grid called the collector. </a:t>
            </a:r>
            <a:endParaRPr lang="en-US" dirty="0" smtClean="0"/>
          </a:p>
          <a:p>
            <a:r>
              <a:rPr lang="en-US" dirty="0" smtClean="0"/>
              <a:t>The </a:t>
            </a:r>
            <a:r>
              <a:rPr lang="en-US" dirty="0"/>
              <a:t>function of the collector is to smooth out the flow of flood electrons. </a:t>
            </a:r>
            <a:endParaRPr lang="en-US" dirty="0" smtClean="0"/>
          </a:p>
          <a:p>
            <a:r>
              <a:rPr lang="en-US" dirty="0" smtClean="0"/>
              <a:t>Since </a:t>
            </a:r>
            <a:r>
              <a:rPr lang="en-US" dirty="0"/>
              <a:t>a large number of electrons are produced at high velocity by the flood gun, the collector grid, which is also negatively charged </a:t>
            </a:r>
            <a:r>
              <a:rPr lang="en-US" dirty="0" smtClean="0"/>
              <a:t>reduces the </a:t>
            </a:r>
            <a:r>
              <a:rPr lang="en-US" dirty="0"/>
              <a:t>acceleration on these electrons and the resulting low velocity flood pass through the collector and get attracted by the positively charged portions of the storage mesh (Since the electrons are negatively charged), but are repelled by the other portions of the mesh which are negatively charged (Note that the pattern of positive charges residing on the storage mesh actually defines the picture to be displayed).</a:t>
            </a:r>
          </a:p>
        </p:txBody>
      </p:sp>
    </p:spTree>
    <p:extLst>
      <p:ext uri="{BB962C8B-B14F-4D97-AF65-F5344CB8AC3E}">
        <p14:creationId xmlns:p14="http://schemas.microsoft.com/office/powerpoint/2010/main" val="1309091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Thus, the electrons attracted by the positive charges pass through the mesh, travel on to the phosphor coated screen and display the picture</a:t>
            </a:r>
            <a:r>
              <a:rPr lang="en-US" dirty="0" smtClean="0"/>
              <a:t>.</a:t>
            </a:r>
          </a:p>
          <a:p>
            <a:r>
              <a:rPr lang="en-US" dirty="0" smtClean="0"/>
              <a:t>Since </a:t>
            </a:r>
            <a:r>
              <a:rPr lang="en-US" dirty="0"/>
              <a:t>the collector has slowed the electrons down, they may not be able to produce sharp and bright images</a:t>
            </a:r>
          </a:p>
        </p:txBody>
      </p:sp>
    </p:spTree>
    <p:extLst>
      <p:ext uri="{BB962C8B-B14F-4D97-AF65-F5344CB8AC3E}">
        <p14:creationId xmlns:p14="http://schemas.microsoft.com/office/powerpoint/2010/main" val="14661623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 of DVST</a:t>
            </a:r>
            <a:endParaRPr lang="en-US" dirty="0"/>
          </a:p>
        </p:txBody>
      </p:sp>
      <p:sp>
        <p:nvSpPr>
          <p:cNvPr id="3" name="Content Placeholder 2"/>
          <p:cNvSpPr>
            <a:spLocks noGrp="1"/>
          </p:cNvSpPr>
          <p:nvPr>
            <p:ph sz="quarter" idx="1"/>
          </p:nvPr>
        </p:nvSpPr>
        <p:spPr/>
        <p:txBody>
          <a:bodyPr/>
          <a:lstStyle/>
          <a:p>
            <a:pPr fontAlgn="base"/>
            <a:r>
              <a:rPr lang="en-US" dirty="0" smtClean="0"/>
              <a:t>Selected </a:t>
            </a:r>
            <a:r>
              <a:rPr lang="en-US" dirty="0"/>
              <a:t>part of picture cannot be erased.</a:t>
            </a:r>
          </a:p>
          <a:p>
            <a:pPr fontAlgn="base"/>
            <a:r>
              <a:rPr lang="en-US" dirty="0"/>
              <a:t>To modify a picture the whole picture has to be redrawn which takes lot of time in case of complex pictures</a:t>
            </a:r>
            <a:r>
              <a:rPr lang="en-US" dirty="0" smtClean="0"/>
              <a:t>.</a:t>
            </a:r>
          </a:p>
          <a:p>
            <a:pPr fontAlgn="base"/>
            <a:r>
              <a:rPr lang="en-US" dirty="0" smtClean="0"/>
              <a:t>Not able to produce sharp and bright images.</a:t>
            </a:r>
            <a:endParaRPr lang="en-US" dirty="0"/>
          </a:p>
          <a:p>
            <a:r>
              <a:rPr lang="en-US" dirty="0" smtClean="0"/>
              <a:t>No </a:t>
            </a:r>
            <a:r>
              <a:rPr lang="en-US" dirty="0"/>
              <a:t>animation possible with </a:t>
            </a:r>
            <a:r>
              <a:rPr lang="en-US" dirty="0" smtClean="0"/>
              <a:t>DVST.</a:t>
            </a:r>
            <a:endParaRPr lang="en-US" dirty="0"/>
          </a:p>
          <a:p>
            <a:endParaRPr lang="en-US" dirty="0"/>
          </a:p>
          <a:p>
            <a:endParaRPr lang="en-US" dirty="0"/>
          </a:p>
        </p:txBody>
      </p:sp>
    </p:spTree>
    <p:extLst>
      <p:ext uri="{BB962C8B-B14F-4D97-AF65-F5344CB8AC3E}">
        <p14:creationId xmlns:p14="http://schemas.microsoft.com/office/powerpoint/2010/main" val="32222975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Scan Display</a:t>
            </a:r>
            <a:endParaRPr lang="en-US" dirty="0"/>
          </a:p>
        </p:txBody>
      </p:sp>
      <p:sp>
        <p:nvSpPr>
          <p:cNvPr id="3" name="Content Placeholder 2"/>
          <p:cNvSpPr>
            <a:spLocks noGrp="1"/>
          </p:cNvSpPr>
          <p:nvPr>
            <p:ph sz="quarter" idx="1"/>
          </p:nvPr>
        </p:nvSpPr>
        <p:spPr>
          <a:xfrm>
            <a:off x="457200" y="1600200"/>
            <a:ext cx="7696200" cy="4873752"/>
          </a:xfrm>
        </p:spPr>
        <p:txBody>
          <a:bodyPr>
            <a:normAutofit/>
          </a:bodyPr>
          <a:lstStyle/>
          <a:p>
            <a:r>
              <a:rPr lang="en-US" dirty="0" smtClean="0"/>
              <a:t>Also known as Calligraphic displays, vector displays or stroke displays.</a:t>
            </a:r>
          </a:p>
          <a:p>
            <a:r>
              <a:rPr lang="en-US" dirty="0"/>
              <a:t>The CRT's electron beam is directed only to the parts of the screen where a picture is to be drawn. </a:t>
            </a:r>
            <a:endParaRPr lang="en-US" dirty="0" smtClean="0"/>
          </a:p>
          <a:p>
            <a:r>
              <a:rPr lang="en-US" dirty="0"/>
              <a:t>Characters are also made of sequences of strokes (or short lines)</a:t>
            </a:r>
          </a:p>
          <a:p>
            <a:r>
              <a:rPr lang="en-US" dirty="0" smtClean="0"/>
              <a:t>Vectored – electron </a:t>
            </a:r>
            <a:r>
              <a:rPr lang="en-US" dirty="0"/>
              <a:t>beam is deflected from end-point to end-point</a:t>
            </a:r>
          </a:p>
          <a:p>
            <a:r>
              <a:rPr lang="en-US" dirty="0" smtClean="0"/>
              <a:t>Random </a:t>
            </a:r>
            <a:r>
              <a:rPr lang="en-US" dirty="0"/>
              <a:t>scan -Order of deflection is dictated by the arbitrary order of the display commands</a:t>
            </a:r>
          </a:p>
          <a:p>
            <a:r>
              <a:rPr lang="en-US" dirty="0" smtClean="0"/>
              <a:t>Phosphor </a:t>
            </a:r>
            <a:r>
              <a:rPr lang="en-US" dirty="0"/>
              <a:t>has short persistence –decays in 10-100 </a:t>
            </a:r>
            <a:r>
              <a:rPr lang="en-US" dirty="0" smtClean="0"/>
              <a:t>micro seconds. </a:t>
            </a:r>
          </a:p>
        </p:txBody>
      </p:sp>
    </p:spTree>
    <p:extLst>
      <p:ext uri="{BB962C8B-B14F-4D97-AF65-F5344CB8AC3E}">
        <p14:creationId xmlns:p14="http://schemas.microsoft.com/office/powerpoint/2010/main" val="8515702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Calligraphic Display</a:t>
            </a:r>
            <a:endParaRPr lang="en-US" dirty="0"/>
          </a:p>
        </p:txBody>
      </p:sp>
      <p:sp>
        <p:nvSpPr>
          <p:cNvPr id="4" name="Content Placeholder 3"/>
          <p:cNvSpPr>
            <a:spLocks noGrp="1"/>
          </p:cNvSpPr>
          <p:nvPr>
            <p:ph sz="quarter" idx="1"/>
          </p:nvPr>
        </p:nvSpPr>
        <p:spPr/>
        <p:txBody>
          <a:bodyPr/>
          <a:lstStyle/>
          <a:p>
            <a:endParaRPr lang="en-US"/>
          </a:p>
        </p:txBody>
      </p:sp>
      <p:pic>
        <p:nvPicPr>
          <p:cNvPr id="1027" name="Picture 3" descr="C:\Users\sanwarul\Desktop\call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732155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3645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92500" lnSpcReduction="10000"/>
          </a:bodyPr>
          <a:lstStyle/>
          <a:p>
            <a:r>
              <a:rPr lang="en-US" dirty="0"/>
              <a:t>The display must be refreshed at regular intervals –minimum of 30 Hz (fps) for flicker-free </a:t>
            </a:r>
            <a:r>
              <a:rPr lang="en-US" dirty="0" smtClean="0"/>
              <a:t>display</a:t>
            </a:r>
          </a:p>
          <a:p>
            <a:r>
              <a:rPr lang="en-US" dirty="0" smtClean="0"/>
              <a:t>Refresh Buffer/ Display buffer–memory </a:t>
            </a:r>
            <a:r>
              <a:rPr lang="en-US" dirty="0"/>
              <a:t>space allocated to store the display </a:t>
            </a:r>
            <a:r>
              <a:rPr lang="en-US" dirty="0" smtClean="0"/>
              <a:t>list or </a:t>
            </a:r>
            <a:r>
              <a:rPr lang="en-US" dirty="0"/>
              <a:t>display </a:t>
            </a:r>
            <a:r>
              <a:rPr lang="en-US" dirty="0" smtClean="0"/>
              <a:t>program for </a:t>
            </a:r>
            <a:r>
              <a:rPr lang="en-US" dirty="0"/>
              <a:t>the display processor to draw the </a:t>
            </a:r>
            <a:r>
              <a:rPr lang="en-US" dirty="0" smtClean="0"/>
              <a:t>picture</a:t>
            </a:r>
          </a:p>
          <a:p>
            <a:r>
              <a:rPr lang="en-US" dirty="0" smtClean="0"/>
              <a:t>The </a:t>
            </a:r>
            <a:r>
              <a:rPr lang="en-US" dirty="0"/>
              <a:t>display processor interprets the commands in the refresh buffer for plotting </a:t>
            </a:r>
            <a:endParaRPr lang="en-US" dirty="0" smtClean="0"/>
          </a:p>
          <a:p>
            <a:r>
              <a:rPr lang="en-US" dirty="0" smtClean="0"/>
              <a:t>To display a picture, the system cycle through the set of commands in the display file, drawing each component line in turn</a:t>
            </a:r>
          </a:p>
          <a:p>
            <a:r>
              <a:rPr lang="en-US" dirty="0"/>
              <a:t>The display program has commands for </a:t>
            </a:r>
            <a:r>
              <a:rPr lang="en-US" dirty="0" smtClean="0"/>
              <a:t>point, line, </a:t>
            </a:r>
            <a:r>
              <a:rPr lang="en-US" dirty="0"/>
              <a:t>and character </a:t>
            </a:r>
            <a:r>
              <a:rPr lang="en-US" dirty="0" smtClean="0"/>
              <a:t>plotting</a:t>
            </a:r>
          </a:p>
          <a:p>
            <a:r>
              <a:rPr lang="en-US" dirty="0"/>
              <a:t>The display processor sends digital and point coordinate values to a vector </a:t>
            </a:r>
            <a:r>
              <a:rPr lang="en-US" dirty="0" smtClean="0"/>
              <a:t>generator</a:t>
            </a:r>
            <a:endParaRPr lang="en-US" dirty="0"/>
          </a:p>
        </p:txBody>
      </p:sp>
    </p:spTree>
    <p:extLst>
      <p:ext uri="{BB962C8B-B14F-4D97-AF65-F5344CB8AC3E}">
        <p14:creationId xmlns:p14="http://schemas.microsoft.com/office/powerpoint/2010/main" val="24405680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US" dirty="0" smtClean="0"/>
              <a:t>The vector generator converts </a:t>
            </a:r>
            <a:r>
              <a:rPr lang="en-US" dirty="0"/>
              <a:t>the digital coordinate values to analog voltages for the beam-deflection </a:t>
            </a:r>
            <a:r>
              <a:rPr lang="en-US" dirty="0" smtClean="0"/>
              <a:t>circuits</a:t>
            </a:r>
          </a:p>
          <a:p>
            <a:r>
              <a:rPr lang="en-US" dirty="0" smtClean="0"/>
              <a:t>The </a:t>
            </a:r>
            <a:r>
              <a:rPr lang="en-US" dirty="0"/>
              <a:t>beam-deflection circuits displace the electron beam for writing on the CRT’s phosphor </a:t>
            </a:r>
            <a:r>
              <a:rPr lang="en-US" dirty="0" smtClean="0"/>
              <a:t>coating</a:t>
            </a:r>
          </a:p>
          <a:p>
            <a:r>
              <a:rPr lang="en-US" dirty="0" smtClean="0"/>
              <a:t>Recommended </a:t>
            </a:r>
            <a:r>
              <a:rPr lang="en-US" dirty="0"/>
              <a:t>refresh rate is 40 –50 Hz. </a:t>
            </a:r>
            <a:endParaRPr lang="en-US" dirty="0" smtClean="0"/>
          </a:p>
          <a:p>
            <a:r>
              <a:rPr lang="en-US" dirty="0" smtClean="0"/>
              <a:t>Scope </a:t>
            </a:r>
            <a:r>
              <a:rPr lang="en-US"/>
              <a:t>of </a:t>
            </a:r>
            <a:r>
              <a:rPr lang="en-US" smtClean="0"/>
              <a:t>animation– </a:t>
            </a:r>
            <a:r>
              <a:rPr lang="en-US" dirty="0"/>
              <a:t>mixture of static and dynamic parts of a picture </a:t>
            </a:r>
            <a:endParaRPr lang="en-US" dirty="0" smtClean="0"/>
          </a:p>
          <a:p>
            <a:endParaRPr lang="en-US" dirty="0"/>
          </a:p>
          <a:p>
            <a:endParaRPr lang="en-US" dirty="0" smtClean="0"/>
          </a:p>
        </p:txBody>
      </p:sp>
    </p:spTree>
    <p:extLst>
      <p:ext uri="{BB962C8B-B14F-4D97-AF65-F5344CB8AC3E}">
        <p14:creationId xmlns:p14="http://schemas.microsoft.com/office/powerpoint/2010/main" val="8908434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Scan Display</a:t>
            </a:r>
          </a:p>
        </p:txBody>
      </p:sp>
      <p:pic>
        <p:nvPicPr>
          <p:cNvPr id="6146" name="Picture 2" descr="C:\Users\sanwarul\Desktop\random scan.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447800" y="2057400"/>
            <a:ext cx="6096000" cy="373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5091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a:t>
            </a:r>
            <a:endParaRPr lang="en-US" dirty="0"/>
          </a:p>
        </p:txBody>
      </p:sp>
      <p:sp>
        <p:nvSpPr>
          <p:cNvPr id="3" name="Content Placeholder 2"/>
          <p:cNvSpPr>
            <a:spLocks noGrp="1"/>
          </p:cNvSpPr>
          <p:nvPr>
            <p:ph sz="quarter" idx="1"/>
          </p:nvPr>
        </p:nvSpPr>
        <p:spPr/>
        <p:txBody>
          <a:bodyPr/>
          <a:lstStyle/>
          <a:p>
            <a:r>
              <a:rPr lang="en-US" dirty="0" smtClean="0"/>
              <a:t>Random scan displays are designed for line drawing applications and cannot display realistic shaded scenes</a:t>
            </a:r>
          </a:p>
          <a:p>
            <a:r>
              <a:rPr lang="en-US" dirty="0"/>
              <a:t>Since picture definition is stored as a Set of line-drawing instructions and not as a set of intensity values for all screen points</a:t>
            </a:r>
          </a:p>
          <a:p>
            <a:endParaRPr lang="en-US" dirty="0" smtClean="0"/>
          </a:p>
          <a:p>
            <a:endParaRPr lang="en-US" dirty="0"/>
          </a:p>
        </p:txBody>
      </p:sp>
      <p:pic>
        <p:nvPicPr>
          <p:cNvPr id="11266" name="Picture 2" descr="C:\Users\sanwarul\Desktop\shad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267200"/>
            <a:ext cx="527685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034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quarter" idx="1"/>
          </p:nvPr>
        </p:nvSpPr>
        <p:spPr/>
        <p:txBody>
          <a:bodyPr/>
          <a:lstStyle/>
          <a:p>
            <a:r>
              <a:rPr lang="en-US" dirty="0" smtClean="0"/>
              <a:t>Overview of computer graphics</a:t>
            </a:r>
          </a:p>
          <a:p>
            <a:r>
              <a:rPr lang="en-US" dirty="0" smtClean="0"/>
              <a:t>Computer graphics application and software</a:t>
            </a:r>
          </a:p>
          <a:p>
            <a:r>
              <a:rPr lang="en-US" dirty="0" smtClean="0"/>
              <a:t>Description of graphics devices</a:t>
            </a:r>
          </a:p>
          <a:p>
            <a:r>
              <a:rPr lang="en-US" dirty="0" smtClean="0"/>
              <a:t>Introduction to pixel</a:t>
            </a:r>
          </a:p>
        </p:txBody>
      </p:sp>
    </p:spTree>
    <p:extLst>
      <p:ext uri="{BB962C8B-B14F-4D97-AF65-F5344CB8AC3E}">
        <p14:creationId xmlns:p14="http://schemas.microsoft.com/office/powerpoint/2010/main" val="40610431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Terms</a:t>
            </a:r>
            <a:endParaRPr lang="en-US" dirty="0"/>
          </a:p>
        </p:txBody>
      </p:sp>
      <p:sp>
        <p:nvSpPr>
          <p:cNvPr id="3" name="Content Placeholder 2"/>
          <p:cNvSpPr>
            <a:spLocks noGrp="1"/>
          </p:cNvSpPr>
          <p:nvPr>
            <p:ph sz="quarter" idx="1"/>
          </p:nvPr>
        </p:nvSpPr>
        <p:spPr>
          <a:xfrm>
            <a:off x="457200" y="1600200"/>
            <a:ext cx="7696200" cy="4873752"/>
          </a:xfrm>
        </p:spPr>
        <p:txBody>
          <a:bodyPr>
            <a:normAutofit lnSpcReduction="10000"/>
          </a:bodyPr>
          <a:lstStyle/>
          <a:p>
            <a:r>
              <a:rPr lang="en-US" b="1" dirty="0"/>
              <a:t>Phosphor’s Fluorescence </a:t>
            </a:r>
            <a:r>
              <a:rPr lang="en-US" dirty="0"/>
              <a:t>is the light emitted as electrons (unstable) lose their excess energy while the phosphor is being struck by electrons</a:t>
            </a:r>
            <a:endParaRPr lang="en-US" b="1" dirty="0" smtClean="0"/>
          </a:p>
          <a:p>
            <a:r>
              <a:rPr lang="en-US" b="1" dirty="0" smtClean="0"/>
              <a:t>Phosphorescence</a:t>
            </a:r>
            <a:r>
              <a:rPr lang="en-US" dirty="0" smtClean="0"/>
              <a:t> </a:t>
            </a:r>
            <a:r>
              <a:rPr lang="en-US" dirty="0"/>
              <a:t>is the light given off by the return of the relatively more stable excited electrons to their unexcited state once the electron beam excitation is removed </a:t>
            </a:r>
            <a:endParaRPr lang="en-US" dirty="0" smtClean="0"/>
          </a:p>
          <a:p>
            <a:r>
              <a:rPr lang="en-US" b="1" dirty="0" smtClean="0"/>
              <a:t>Phosphor’s persistence </a:t>
            </a:r>
            <a:r>
              <a:rPr lang="en-US" dirty="0" smtClean="0"/>
              <a:t>is  </a:t>
            </a:r>
            <a:r>
              <a:rPr lang="en-US" dirty="0"/>
              <a:t>defined as the time from the removal of excitation to the moment when phosphorescence  has decayed </a:t>
            </a:r>
            <a:endParaRPr lang="en-US" dirty="0" smtClean="0"/>
          </a:p>
          <a:p>
            <a:pPr lvl="1"/>
            <a:r>
              <a:rPr lang="en-US" dirty="0" smtClean="0"/>
              <a:t>long </a:t>
            </a:r>
            <a:r>
              <a:rPr lang="en-US" dirty="0"/>
              <a:t>persistence   : several seconds </a:t>
            </a:r>
            <a:r>
              <a:rPr lang="en-US" dirty="0" smtClean="0"/>
              <a:t>or minutes</a:t>
            </a:r>
          </a:p>
          <a:p>
            <a:pPr lvl="1"/>
            <a:r>
              <a:rPr lang="en-US" dirty="0" smtClean="0"/>
              <a:t>short </a:t>
            </a:r>
            <a:r>
              <a:rPr lang="en-US" dirty="0"/>
              <a:t>persistence  :10-60 </a:t>
            </a:r>
            <a:r>
              <a:rPr lang="en-US" dirty="0" smtClean="0"/>
              <a:t>µs </a:t>
            </a:r>
            <a:r>
              <a:rPr lang="en-US" dirty="0"/>
              <a:t>(common in modern displays</a:t>
            </a:r>
            <a:r>
              <a:rPr lang="en-US" dirty="0" smtClean="0"/>
              <a:t>)</a:t>
            </a:r>
          </a:p>
          <a:p>
            <a:endParaRPr lang="en-US" dirty="0"/>
          </a:p>
        </p:txBody>
      </p:sp>
    </p:spTree>
    <p:extLst>
      <p:ext uri="{BB962C8B-B14F-4D97-AF65-F5344CB8AC3E}">
        <p14:creationId xmlns:p14="http://schemas.microsoft.com/office/powerpoint/2010/main" val="23389687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51995" y="2057400"/>
            <a:ext cx="6878010" cy="3810000"/>
          </a:xfrm>
        </p:spPr>
      </p:pic>
    </p:spTree>
    <p:extLst>
      <p:ext uri="{BB962C8B-B14F-4D97-AF65-F5344CB8AC3E}">
        <p14:creationId xmlns:p14="http://schemas.microsoft.com/office/powerpoint/2010/main" val="4170057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7467600" cy="5559552"/>
          </a:xfrm>
        </p:spPr>
        <p:txBody>
          <a:bodyPr>
            <a:normAutofit fontScale="92500" lnSpcReduction="10000"/>
          </a:bodyPr>
          <a:lstStyle/>
          <a:p>
            <a:pPr algn="just"/>
            <a:r>
              <a:rPr lang="en-US" dirty="0"/>
              <a:t>The problem says that we have a frame rate of about 30 hertz that is the frame rate and from that we can easily obtain time to scan one frame. The time to scan one frame multiplied by the frame rate is the number of frames per second fps or hertz gives one second. So time to scan is 1 by that value which is 1/30 seconds or 33.3 milliseconds, 33/3 into 10 to the power minus 3 that is the engineering unit, milliseconds and hence since the problem states that the time to execute anything instruction is only 33.33 microseconds that is 10 to the power minus 6 unit here and time you have actually is 10 to the power minus 3 the unit here for one frame. So, total number of instructions should be this divided by this 33.3 and the answer is very easy that you can actually put 1000 frames per second. That is very easy to compute, the answer t is 1000 microsecond.</a:t>
            </a:r>
          </a:p>
        </p:txBody>
      </p:sp>
    </p:spTree>
    <p:extLst>
      <p:ext uri="{BB962C8B-B14F-4D97-AF65-F5344CB8AC3E}">
        <p14:creationId xmlns:p14="http://schemas.microsoft.com/office/powerpoint/2010/main" val="1611705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 Scan Display</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a:t>Used in television </a:t>
            </a:r>
            <a:r>
              <a:rPr lang="en-US" dirty="0" smtClean="0"/>
              <a:t>screens, display monitors etc.</a:t>
            </a:r>
          </a:p>
          <a:p>
            <a:r>
              <a:rPr lang="en-US" dirty="0"/>
              <a:t>Unlike DVST and random-scan which were line-drawing devices, refresh CRT is a point-plotting device</a:t>
            </a:r>
          </a:p>
          <a:p>
            <a:r>
              <a:rPr lang="en-US" dirty="0" smtClean="0"/>
              <a:t>Refresh </a:t>
            </a:r>
            <a:r>
              <a:rPr lang="en-US" dirty="0"/>
              <a:t>buffer (also called frame buffer) stores the drawing primitives in terms of points and pixels components</a:t>
            </a:r>
          </a:p>
          <a:p>
            <a:r>
              <a:rPr lang="en-US" dirty="0" smtClean="0"/>
              <a:t>The </a:t>
            </a:r>
            <a:r>
              <a:rPr lang="en-US" dirty="0"/>
              <a:t>electron beam is swept across the screen one row at a time from top to bottom. As it moves across each row, the beam intensity is turned on and off to create a pattern of illuminated spots. This scanning process is called </a:t>
            </a:r>
            <a:r>
              <a:rPr lang="en-US" b="1" dirty="0"/>
              <a:t>refreshing</a:t>
            </a:r>
            <a:r>
              <a:rPr lang="en-US" dirty="0"/>
              <a:t>. </a:t>
            </a:r>
            <a:endParaRPr lang="en-US" dirty="0" smtClean="0"/>
          </a:p>
          <a:p>
            <a:r>
              <a:rPr lang="en-US" dirty="0" smtClean="0"/>
              <a:t>Each </a:t>
            </a:r>
            <a:r>
              <a:rPr lang="en-US" dirty="0"/>
              <a:t>complete scanning of a screen is normally called a </a:t>
            </a:r>
            <a:r>
              <a:rPr lang="en-US" b="1" dirty="0"/>
              <a:t>frame</a:t>
            </a:r>
            <a:r>
              <a:rPr lang="en-US" dirty="0"/>
              <a:t>. </a:t>
            </a:r>
            <a:endParaRPr lang="en-US" dirty="0" smtClean="0"/>
          </a:p>
          <a:p>
            <a:endParaRPr lang="en-US" dirty="0"/>
          </a:p>
          <a:p>
            <a:endParaRPr lang="en-US" dirty="0"/>
          </a:p>
        </p:txBody>
      </p:sp>
    </p:spTree>
    <p:extLst>
      <p:ext uri="{BB962C8B-B14F-4D97-AF65-F5344CB8AC3E}">
        <p14:creationId xmlns:p14="http://schemas.microsoft.com/office/powerpoint/2010/main" val="2197896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lnSpcReduction="10000"/>
          </a:bodyPr>
          <a:lstStyle/>
          <a:p>
            <a:r>
              <a:rPr lang="en-US" dirty="0"/>
              <a:t>The refreshing rate, called the frame rate, is normally 60 to 80 frames per second, or described as 60 Hz to 80 Hz.  </a:t>
            </a:r>
          </a:p>
          <a:p>
            <a:pPr>
              <a:lnSpc>
                <a:spcPct val="90000"/>
              </a:lnSpc>
            </a:pPr>
            <a:r>
              <a:rPr lang="en-US" altLang="en-US" dirty="0"/>
              <a:t>At the end of each scan line, the electron beam returns to the left side of the screen to begin displaying the next line (</a:t>
            </a:r>
            <a:r>
              <a:rPr lang="en-US" altLang="en-US" b="1" dirty="0"/>
              <a:t>horizontal retrace</a:t>
            </a:r>
            <a:r>
              <a:rPr lang="en-US" altLang="en-US" dirty="0" smtClean="0"/>
              <a:t>).</a:t>
            </a:r>
          </a:p>
          <a:p>
            <a:pPr>
              <a:lnSpc>
                <a:spcPct val="90000"/>
              </a:lnSpc>
            </a:pPr>
            <a:r>
              <a:rPr lang="en-US" altLang="en-US" dirty="0"/>
              <a:t>And at the end of each frame, the electron beam returns to the top left corner of the screen to begin the next frame (</a:t>
            </a:r>
            <a:r>
              <a:rPr lang="en-US" altLang="en-US" b="1" dirty="0"/>
              <a:t>vertical retrace</a:t>
            </a:r>
            <a:r>
              <a:rPr lang="en-US" altLang="en-US" dirty="0"/>
              <a:t>).</a:t>
            </a:r>
            <a:endParaRPr lang="en-US" dirty="0"/>
          </a:p>
          <a:p>
            <a:r>
              <a:rPr lang="en-US" dirty="0"/>
              <a:t>Picture definition is stored in a memory area called the </a:t>
            </a:r>
            <a:r>
              <a:rPr lang="en-US" b="1" dirty="0"/>
              <a:t>frame buffer</a:t>
            </a:r>
            <a:r>
              <a:rPr lang="en-US" dirty="0"/>
              <a:t>. </a:t>
            </a:r>
            <a:endParaRPr lang="en-US" dirty="0" smtClean="0"/>
          </a:p>
          <a:p>
            <a:r>
              <a:rPr lang="en-US" dirty="0"/>
              <a:t>This frame buffer stores the intensity values for all the screen points. </a:t>
            </a:r>
          </a:p>
          <a:p>
            <a:pPr>
              <a:lnSpc>
                <a:spcPct val="90000"/>
              </a:lnSpc>
            </a:pPr>
            <a:endParaRPr lang="en-US" altLang="en-US" dirty="0"/>
          </a:p>
          <a:p>
            <a:endParaRPr lang="en-US" dirty="0"/>
          </a:p>
        </p:txBody>
      </p:sp>
    </p:spTree>
    <p:extLst>
      <p:ext uri="{BB962C8B-B14F-4D97-AF65-F5344CB8AC3E}">
        <p14:creationId xmlns:p14="http://schemas.microsoft.com/office/powerpoint/2010/main" val="34574516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sanwarul\Desktop\retrace.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6310662" cy="44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6827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The quality of the raster image is determined by the total number of pixels (resolution) and the amount of information in each pixel (Color depth/ intensity)</a:t>
            </a:r>
          </a:p>
          <a:p>
            <a:endParaRPr lang="en-US" dirty="0"/>
          </a:p>
        </p:txBody>
      </p:sp>
      <p:pic>
        <p:nvPicPr>
          <p:cNvPr id="9218" name="Picture 2" descr="C:\Users\sanwarul\Desktop\raste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002337"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340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Raster Display</a:t>
            </a:r>
            <a:endParaRPr lang="en-US" dirty="0"/>
          </a:p>
        </p:txBody>
      </p:sp>
      <p:pic>
        <p:nvPicPr>
          <p:cNvPr id="2050" name="Picture 2" descr="C:\Users\sanwarul\Desktop\architecture_raster.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7467600" cy="421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5329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Video Controller Refresh Operation</a:t>
            </a:r>
            <a:endParaRPr lang="en-US" dirty="0"/>
          </a:p>
        </p:txBody>
      </p:sp>
      <p:pic>
        <p:nvPicPr>
          <p:cNvPr id="1026" name="Picture 2" descr="C:\Users\sanwarul\Desktop\video_controller.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34412" y="1600200"/>
            <a:ext cx="6913175"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9306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Raster Scan Display</a:t>
            </a:r>
          </a:p>
        </p:txBody>
      </p:sp>
      <p:sp>
        <p:nvSpPr>
          <p:cNvPr id="3" name="Content Placeholder 2"/>
          <p:cNvSpPr>
            <a:spLocks noGrp="1"/>
          </p:cNvSpPr>
          <p:nvPr>
            <p:ph sz="quarter" idx="1"/>
          </p:nvPr>
        </p:nvSpPr>
        <p:spPr/>
        <p:txBody>
          <a:bodyPr>
            <a:normAutofit/>
          </a:bodyPr>
          <a:lstStyle/>
          <a:p>
            <a:r>
              <a:rPr lang="en-US" dirty="0" smtClean="0"/>
              <a:t>Each </a:t>
            </a:r>
            <a:r>
              <a:rPr lang="en-US" dirty="0"/>
              <a:t>screen point is called a </a:t>
            </a:r>
            <a:r>
              <a:rPr lang="en-US" b="1" dirty="0"/>
              <a:t>pixel</a:t>
            </a:r>
            <a:r>
              <a:rPr lang="en-US" dirty="0"/>
              <a:t> (picture </a:t>
            </a:r>
            <a:r>
              <a:rPr lang="en-US" dirty="0" smtClean="0"/>
              <a:t>element or </a:t>
            </a:r>
            <a:r>
              <a:rPr lang="en-US" dirty="0" err="1" smtClean="0"/>
              <a:t>pel</a:t>
            </a:r>
            <a:r>
              <a:rPr lang="en-US" dirty="0" smtClean="0"/>
              <a:t>).</a:t>
            </a:r>
          </a:p>
          <a:p>
            <a:r>
              <a:rPr lang="en-US" dirty="0"/>
              <a:t>Each point is an addressable point in screen and </a:t>
            </a:r>
            <a:r>
              <a:rPr lang="en-US" dirty="0" smtClean="0"/>
              <a:t>memory</a:t>
            </a:r>
          </a:p>
          <a:p>
            <a:r>
              <a:rPr lang="en-US" dirty="0"/>
              <a:t>Line cannot be drawn directly from one point to another</a:t>
            </a:r>
          </a:p>
          <a:p>
            <a:r>
              <a:rPr lang="en-US" dirty="0"/>
              <a:t>This causes the effect of </a:t>
            </a:r>
            <a:r>
              <a:rPr lang="en-US" dirty="0" smtClean="0"/>
              <a:t> </a:t>
            </a:r>
            <a:r>
              <a:rPr lang="en-US" b="1" dirty="0" smtClean="0"/>
              <a:t>‘</a:t>
            </a:r>
            <a:r>
              <a:rPr lang="en-US" b="1" dirty="0"/>
              <a:t>aliasing’, ‘</a:t>
            </a:r>
            <a:r>
              <a:rPr lang="en-US" b="1" dirty="0" err="1"/>
              <a:t>jaggies</a:t>
            </a:r>
            <a:r>
              <a:rPr lang="en-US" b="1" dirty="0"/>
              <a:t>’ or ‘staircase</a:t>
            </a:r>
            <a:r>
              <a:rPr lang="en-US" b="1" dirty="0" smtClean="0"/>
              <a:t>’ effect </a:t>
            </a:r>
          </a:p>
          <a:p>
            <a:r>
              <a:rPr lang="en-US" dirty="0"/>
              <a:t>Refresh/Frame buffer is also called </a:t>
            </a:r>
            <a:r>
              <a:rPr lang="en-US" b="1" dirty="0"/>
              <a:t>Bit-plane</a:t>
            </a:r>
            <a:endParaRPr lang="en-US" b="1" dirty="0" smtClean="0"/>
          </a:p>
        </p:txBody>
      </p:sp>
    </p:spTree>
    <p:extLst>
      <p:ext uri="{BB962C8B-B14F-4D97-AF65-F5344CB8AC3E}">
        <p14:creationId xmlns:p14="http://schemas.microsoft.com/office/powerpoint/2010/main" val="1759320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
          </p:nvPr>
        </p:nvSpPr>
        <p:spPr>
          <a:xfrm>
            <a:off x="457200" y="1600200"/>
            <a:ext cx="7696200" cy="4873752"/>
          </a:xfrm>
        </p:spPr>
        <p:txBody>
          <a:bodyPr>
            <a:normAutofit fontScale="92500"/>
          </a:bodyPr>
          <a:lstStyle/>
          <a:p>
            <a:r>
              <a:rPr lang="en-US" dirty="0" smtClean="0"/>
              <a:t>Computer Graphics is the use of computer to define, store, manipulate and present pictorial output.</a:t>
            </a:r>
          </a:p>
          <a:p>
            <a:endParaRPr lang="en-US" dirty="0"/>
          </a:p>
          <a:p>
            <a:pPr marL="0" indent="0">
              <a:buNone/>
            </a:pPr>
            <a:r>
              <a:rPr lang="en-US" i="1" dirty="0" smtClean="0"/>
              <a:t>A picture is worth a thousand words!</a:t>
            </a:r>
          </a:p>
          <a:p>
            <a:pPr marL="0" indent="0">
              <a:buNone/>
            </a:pPr>
            <a:endParaRPr lang="en-US" i="1" dirty="0" smtClean="0"/>
          </a:p>
          <a:p>
            <a:r>
              <a:rPr lang="en-US" dirty="0" smtClean="0"/>
              <a:t>Typically</a:t>
            </a:r>
            <a:r>
              <a:rPr lang="en-US" dirty="0"/>
              <a:t>, the term </a:t>
            </a:r>
            <a:r>
              <a:rPr lang="en-US" i="1" dirty="0"/>
              <a:t>computer graphics</a:t>
            </a:r>
            <a:r>
              <a:rPr lang="en-US" dirty="0"/>
              <a:t> refers to several different things:</a:t>
            </a:r>
          </a:p>
          <a:p>
            <a:pPr lvl="1"/>
            <a:r>
              <a:rPr lang="en-US" dirty="0"/>
              <a:t>T</a:t>
            </a:r>
            <a:r>
              <a:rPr lang="en-US" dirty="0" smtClean="0"/>
              <a:t>he </a:t>
            </a:r>
            <a:r>
              <a:rPr lang="en-US" dirty="0"/>
              <a:t>representation and manipulation of image data by a computer</a:t>
            </a:r>
          </a:p>
          <a:p>
            <a:pPr lvl="1"/>
            <a:r>
              <a:rPr lang="en-US" dirty="0"/>
              <a:t>T</a:t>
            </a:r>
            <a:r>
              <a:rPr lang="en-US" dirty="0" smtClean="0"/>
              <a:t>he </a:t>
            </a:r>
            <a:r>
              <a:rPr lang="en-US" dirty="0"/>
              <a:t>various technologies used to create and manipulate images</a:t>
            </a:r>
          </a:p>
          <a:p>
            <a:pPr lvl="1"/>
            <a:r>
              <a:rPr lang="en-US" dirty="0"/>
              <a:t>T</a:t>
            </a:r>
            <a:r>
              <a:rPr lang="en-US" dirty="0" smtClean="0"/>
              <a:t>he </a:t>
            </a:r>
            <a:r>
              <a:rPr lang="en-US" dirty="0"/>
              <a:t>sub-field of computer science which studies methods for digitally synthesizing and manipulating visual content</a:t>
            </a:r>
          </a:p>
          <a:p>
            <a:endParaRPr lang="en-US" i="1" dirty="0" smtClean="0"/>
          </a:p>
          <a:p>
            <a:pPr marL="0" indent="0">
              <a:buNone/>
            </a:pPr>
            <a:endParaRPr lang="en-US" i="1" dirty="0"/>
          </a:p>
        </p:txBody>
      </p:sp>
    </p:spTree>
    <p:extLst>
      <p:ext uri="{BB962C8B-B14F-4D97-AF65-F5344CB8AC3E}">
        <p14:creationId xmlns:p14="http://schemas.microsoft.com/office/powerpoint/2010/main" val="40610431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C:\Users\sanwarul\Desktop\aliasing.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72390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865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Raster Scan Display</a:t>
            </a:r>
          </a:p>
        </p:txBody>
      </p:sp>
      <p:pic>
        <p:nvPicPr>
          <p:cNvPr id="5122" name="Picture 2" descr="C:\Users\sanwarul\Desktop\raster scan.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066800" y="1905000"/>
            <a:ext cx="6781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2335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Rasterization</a:t>
            </a:r>
            <a:endParaRPr lang="en-US" dirty="0"/>
          </a:p>
        </p:txBody>
      </p:sp>
      <p:sp>
        <p:nvSpPr>
          <p:cNvPr id="3" name="Content Placeholder 2"/>
          <p:cNvSpPr>
            <a:spLocks noGrp="1"/>
          </p:cNvSpPr>
          <p:nvPr>
            <p:ph sz="quarter" idx="1"/>
          </p:nvPr>
        </p:nvSpPr>
        <p:spPr/>
        <p:txBody>
          <a:bodyPr/>
          <a:lstStyle/>
          <a:p>
            <a:r>
              <a:rPr lang="en-US" dirty="0" smtClean="0"/>
              <a:t>Rasterization: is </a:t>
            </a:r>
            <a:r>
              <a:rPr lang="en-US" dirty="0"/>
              <a:t>the task of taking an image described in a vector graphics format (shapes) and converting it into a raster image (pixels or dots) for output on a video display or </a:t>
            </a:r>
            <a:r>
              <a:rPr lang="en-US" dirty="0" smtClean="0"/>
              <a:t>printer</a:t>
            </a:r>
            <a:endParaRPr lang="en-US" dirty="0"/>
          </a:p>
          <a:p>
            <a:pPr marL="0" indent="0">
              <a:buNone/>
            </a:pPr>
            <a:r>
              <a:rPr lang="en-US" dirty="0" smtClean="0"/>
              <a:t>a) General line                  b) Special cases</a:t>
            </a:r>
          </a:p>
          <a:p>
            <a:pPr marL="0" indent="0">
              <a:buNone/>
            </a:pPr>
            <a:endParaRPr lang="en-US" dirty="0"/>
          </a:p>
        </p:txBody>
      </p:sp>
      <p:pic>
        <p:nvPicPr>
          <p:cNvPr id="3074" name="Picture 2" descr="C:\Users\sanwarul\Desktop\alias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3810000"/>
            <a:ext cx="7239001" cy="248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879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Raster Display</a:t>
            </a:r>
            <a:endParaRPr lang="en-US" dirty="0"/>
          </a:p>
        </p:txBody>
      </p:sp>
      <p:pic>
        <p:nvPicPr>
          <p:cNvPr id="4098" name="Picture 2" descr="C:\Users\sanwarul\Desktop\architecture.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792174"/>
            <a:ext cx="7696200" cy="448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269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Raster Scan  vs   Random Scan</a:t>
            </a:r>
            <a:endParaRPr lang="en-US" dirty="0"/>
          </a:p>
        </p:txBody>
      </p:sp>
      <p:pic>
        <p:nvPicPr>
          <p:cNvPr id="1026" name="Picture 2" descr="C:\Users\sanwarul\Desktop\difference.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85258" y="1524001"/>
            <a:ext cx="7515742" cy="484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6832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rate, Video basics and Scan Conversion</a:t>
            </a:r>
            <a:endParaRPr lang="en-US" dirty="0"/>
          </a:p>
        </p:txBody>
      </p:sp>
      <p:sp>
        <p:nvSpPr>
          <p:cNvPr id="3" name="Content Placeholder 2"/>
          <p:cNvSpPr>
            <a:spLocks noGrp="1"/>
          </p:cNvSpPr>
          <p:nvPr>
            <p:ph sz="quarter" idx="1"/>
          </p:nvPr>
        </p:nvSpPr>
        <p:spPr>
          <a:xfrm>
            <a:off x="457200" y="1600200"/>
            <a:ext cx="7848600" cy="4873752"/>
          </a:xfrm>
        </p:spPr>
        <p:txBody>
          <a:bodyPr/>
          <a:lstStyle/>
          <a:p>
            <a:r>
              <a:rPr lang="en-US" dirty="0"/>
              <a:t>Raster is stored as a matrix of pixels representing the entire screen area</a:t>
            </a:r>
          </a:p>
          <a:p>
            <a:r>
              <a:rPr lang="en-US" dirty="0" smtClean="0"/>
              <a:t>Entire </a:t>
            </a:r>
            <a:r>
              <a:rPr lang="en-US" dirty="0"/>
              <a:t>image is scanned out sequentially by the video controller (one raster line at a </a:t>
            </a:r>
            <a:r>
              <a:rPr lang="en-US" dirty="0" smtClean="0"/>
              <a:t>time)</a:t>
            </a:r>
          </a:p>
          <a:p>
            <a:r>
              <a:rPr lang="en-US" dirty="0" smtClean="0"/>
              <a:t>The </a:t>
            </a:r>
            <a:r>
              <a:rPr lang="en-US" dirty="0"/>
              <a:t>raster lines are scanned from top to bottom and then back to the </a:t>
            </a:r>
            <a:r>
              <a:rPr lang="en-US" dirty="0" smtClean="0"/>
              <a:t>top</a:t>
            </a:r>
          </a:p>
          <a:p>
            <a:r>
              <a:rPr lang="en-US" dirty="0" smtClean="0"/>
              <a:t>The </a:t>
            </a:r>
            <a:r>
              <a:rPr lang="en-US" dirty="0"/>
              <a:t>intensity of the beam decides the brightness of the pixel</a:t>
            </a:r>
          </a:p>
          <a:p>
            <a:r>
              <a:rPr lang="en-US" dirty="0" smtClean="0"/>
              <a:t>At </a:t>
            </a:r>
            <a:r>
              <a:rPr lang="en-US" dirty="0"/>
              <a:t>least one memory bit for each pixel (called </a:t>
            </a:r>
            <a:r>
              <a:rPr lang="en-US" dirty="0" smtClean="0"/>
              <a:t>bitmap or </a:t>
            </a:r>
            <a:r>
              <a:rPr lang="en-US" dirty="0" err="1" smtClean="0"/>
              <a:t>bitplane</a:t>
            </a:r>
            <a:r>
              <a:rPr lang="en-US" dirty="0" smtClean="0"/>
              <a:t>)</a:t>
            </a:r>
            <a:endParaRPr lang="en-US" dirty="0"/>
          </a:p>
        </p:txBody>
      </p:sp>
    </p:spTree>
    <p:extLst>
      <p:ext uri="{BB962C8B-B14F-4D97-AF65-F5344CB8AC3E}">
        <p14:creationId xmlns:p14="http://schemas.microsoft.com/office/powerpoint/2010/main" val="40743871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Terms</a:t>
            </a:r>
            <a:endParaRPr lang="en-US" dirty="0"/>
          </a:p>
        </p:txBody>
      </p:sp>
      <p:sp>
        <p:nvSpPr>
          <p:cNvPr id="3" name="Content Placeholder 2"/>
          <p:cNvSpPr>
            <a:spLocks noGrp="1"/>
          </p:cNvSpPr>
          <p:nvPr>
            <p:ph sz="quarter" idx="1"/>
          </p:nvPr>
        </p:nvSpPr>
        <p:spPr/>
        <p:txBody>
          <a:bodyPr/>
          <a:lstStyle/>
          <a:p>
            <a:r>
              <a:rPr lang="en-US" b="1" dirty="0" smtClean="0"/>
              <a:t>Resolution:</a:t>
            </a:r>
            <a:r>
              <a:rPr lang="en-US" dirty="0" smtClean="0"/>
              <a:t> The </a:t>
            </a:r>
            <a:r>
              <a:rPr lang="en-US" dirty="0"/>
              <a:t>maximum number of points that can be displayed without overlap on a CRT is referred to as the resolution. </a:t>
            </a:r>
            <a:endParaRPr lang="en-US" dirty="0" smtClean="0"/>
          </a:p>
          <a:p>
            <a:r>
              <a:rPr lang="en-US" b="1" dirty="0" smtClean="0"/>
              <a:t>Aspect Ratio: </a:t>
            </a:r>
            <a:r>
              <a:rPr lang="en-US" dirty="0" smtClean="0"/>
              <a:t>Aspect </a:t>
            </a:r>
            <a:r>
              <a:rPr lang="en-US" dirty="0"/>
              <a:t>ratio is a number which gives the ratio of vertical points to horizontal points necessary to produce equal length lines in both directions on the screen. </a:t>
            </a:r>
            <a:endParaRPr lang="en-US" dirty="0" smtClean="0"/>
          </a:p>
          <a:p>
            <a:pPr marL="0" indent="0">
              <a:buNone/>
            </a:pPr>
            <a:r>
              <a:rPr lang="en-US" dirty="0" smtClean="0"/>
              <a:t>                 Aspect ratio= width/ height</a:t>
            </a:r>
          </a:p>
          <a:p>
            <a:pPr marL="0" indent="0">
              <a:buNone/>
            </a:pPr>
            <a:r>
              <a:rPr lang="en-US" dirty="0"/>
              <a:t> For example, if </a:t>
            </a:r>
            <a:r>
              <a:rPr lang="en-US" dirty="0" smtClean="0"/>
              <a:t>a graphic</a:t>
            </a:r>
            <a:r>
              <a:rPr lang="en-US" dirty="0"/>
              <a:t> has an </a:t>
            </a:r>
            <a:r>
              <a:rPr lang="en-US" b="1" dirty="0"/>
              <a:t>aspect ratio</a:t>
            </a:r>
            <a:r>
              <a:rPr lang="en-US" dirty="0"/>
              <a:t> of 2:1, it means that the width is twice as large as the height</a:t>
            </a:r>
          </a:p>
        </p:txBody>
      </p:sp>
    </p:spTree>
    <p:extLst>
      <p:ext uri="{BB962C8B-B14F-4D97-AF65-F5344CB8AC3E}">
        <p14:creationId xmlns:p14="http://schemas.microsoft.com/office/powerpoint/2010/main" val="201614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b="1" dirty="0" smtClean="0"/>
              <a:t>Bitmap or </a:t>
            </a:r>
            <a:r>
              <a:rPr lang="en-US" b="1" dirty="0" err="1" smtClean="0"/>
              <a:t>Bitplane</a:t>
            </a:r>
            <a:r>
              <a:rPr lang="en-US" b="1" dirty="0" smtClean="0"/>
              <a:t>: </a:t>
            </a:r>
            <a:r>
              <a:rPr lang="en-US" dirty="0" smtClean="0"/>
              <a:t>On </a:t>
            </a:r>
            <a:r>
              <a:rPr lang="en-US" dirty="0"/>
              <a:t>a black and white system with one bit per pixel, the frame buffer is commonly known as a bitmap</a:t>
            </a:r>
            <a:r>
              <a:rPr lang="en-US" dirty="0" smtClean="0"/>
              <a:t>.</a:t>
            </a:r>
          </a:p>
          <a:p>
            <a:r>
              <a:rPr lang="en-US" b="1" dirty="0"/>
              <a:t>Bandwidth of the </a:t>
            </a:r>
            <a:r>
              <a:rPr lang="en-US" b="1" dirty="0" smtClean="0"/>
              <a:t>display: </a:t>
            </a:r>
            <a:r>
              <a:rPr lang="en-US" dirty="0" smtClean="0"/>
              <a:t>The </a:t>
            </a:r>
            <a:r>
              <a:rPr lang="en-US" dirty="0"/>
              <a:t>rate at which the beam can be turned OFF to ON and vice-versa.</a:t>
            </a:r>
          </a:p>
          <a:p>
            <a:r>
              <a:rPr lang="en-US" dirty="0" smtClean="0"/>
              <a:t>For </a:t>
            </a:r>
            <a:r>
              <a:rPr lang="en-US" dirty="0"/>
              <a:t>N pixels per scan line, it is necessary to turn the electron gun at a maximum rate of: N/2 times ON and N/2 times OFF; </a:t>
            </a:r>
          </a:p>
          <a:p>
            <a:r>
              <a:rPr lang="en-US" dirty="0"/>
              <a:t>This will create alternate black and white lines on the screen.</a:t>
            </a:r>
          </a:p>
          <a:p>
            <a:endParaRPr lang="en-US" dirty="0"/>
          </a:p>
        </p:txBody>
      </p:sp>
    </p:spTree>
    <p:extLst>
      <p:ext uri="{BB962C8B-B14F-4D97-AF65-F5344CB8AC3E}">
        <p14:creationId xmlns:p14="http://schemas.microsoft.com/office/powerpoint/2010/main" val="17360539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5311" y="1905000"/>
            <a:ext cx="7011378" cy="3276600"/>
          </a:xfrm>
        </p:spPr>
      </p:pic>
    </p:spTree>
    <p:extLst>
      <p:ext uri="{BB962C8B-B14F-4D97-AF65-F5344CB8AC3E}">
        <p14:creationId xmlns:p14="http://schemas.microsoft.com/office/powerpoint/2010/main" val="449065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Frame Buffer</a:t>
            </a:r>
            <a:endParaRPr lang="en-IN" dirty="0"/>
          </a:p>
        </p:txBody>
      </p:sp>
      <p:sp>
        <p:nvSpPr>
          <p:cNvPr id="3" name="Content Placeholder 2"/>
          <p:cNvSpPr>
            <a:spLocks noGrp="1"/>
          </p:cNvSpPr>
          <p:nvPr>
            <p:ph sz="quarter" idx="1"/>
          </p:nvPr>
        </p:nvSpPr>
        <p:spPr/>
        <p:txBody>
          <a:bodyPr>
            <a:normAutofit fontScale="92500"/>
          </a:bodyPr>
          <a:lstStyle/>
          <a:p>
            <a:endParaRPr lang="en-IN" dirty="0" smtClean="0"/>
          </a:p>
          <a:p>
            <a:r>
              <a:rPr lang="en-IN" dirty="0" smtClean="0"/>
              <a:t>Frame buffer or refresh buffer in raster scan displays is a memory storage area that holds the intensity values of all screen positions (pixel).</a:t>
            </a:r>
          </a:p>
          <a:p>
            <a:r>
              <a:rPr lang="en-IN" dirty="0" smtClean="0"/>
              <a:t>Frame buffer requires only a single bit per pixel, the amount of memory is called </a:t>
            </a:r>
            <a:r>
              <a:rPr lang="en-IN" b="1" dirty="0" smtClean="0"/>
              <a:t>bitmap</a:t>
            </a:r>
            <a:r>
              <a:rPr lang="en-IN" dirty="0" smtClean="0"/>
              <a:t> or </a:t>
            </a:r>
            <a:r>
              <a:rPr lang="en-IN" b="1" dirty="0" err="1" smtClean="0"/>
              <a:t>bitplane</a:t>
            </a:r>
            <a:r>
              <a:rPr lang="en-IN" dirty="0" smtClean="0"/>
              <a:t>.</a:t>
            </a:r>
          </a:p>
          <a:p>
            <a:r>
              <a:rPr lang="en-IN" dirty="0" smtClean="0"/>
              <a:t>Frame buffer requires several megabytes of storage called </a:t>
            </a:r>
            <a:r>
              <a:rPr lang="en-IN" b="1" dirty="0" err="1" smtClean="0"/>
              <a:t>pixmap</a:t>
            </a:r>
            <a:r>
              <a:rPr lang="en-IN" b="1" dirty="0" smtClean="0"/>
              <a:t>.</a:t>
            </a:r>
          </a:p>
          <a:p>
            <a:endParaRPr lang="en-IN" dirty="0"/>
          </a:p>
          <a:p>
            <a:endParaRPr lang="en-IN" dirty="0" smtClean="0"/>
          </a:p>
          <a:p>
            <a:pPr marL="0" indent="0">
              <a:buNone/>
            </a:pPr>
            <a:r>
              <a:rPr lang="en-IN" dirty="0" smtClean="0"/>
              <a:t>                             </a:t>
            </a:r>
          </a:p>
          <a:p>
            <a:pPr marL="0" indent="0">
              <a:buNone/>
            </a:pPr>
            <a:r>
              <a:rPr lang="en-IN" dirty="0"/>
              <a:t> </a:t>
            </a:r>
            <a:r>
              <a:rPr lang="en-IN" dirty="0" smtClean="0"/>
              <a:t>                  </a:t>
            </a:r>
            <a:endParaRPr lang="en-IN" sz="3600" dirty="0"/>
          </a:p>
        </p:txBody>
      </p:sp>
    </p:spTree>
    <p:extLst>
      <p:ext uri="{BB962C8B-B14F-4D97-AF65-F5344CB8AC3E}">
        <p14:creationId xmlns:p14="http://schemas.microsoft.com/office/powerpoint/2010/main" val="244504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674428" y="568621"/>
            <a:ext cx="7803783" cy="1145879"/>
          </a:xfrm>
        </p:spPr>
        <p:txBody>
          <a:bodyPr/>
          <a:lstStyle/>
          <a:p>
            <a:pPr>
              <a:tabLst>
                <a:tab pos="0" algn="l"/>
                <a:tab pos="414589" algn="l"/>
                <a:tab pos="829178" algn="l"/>
                <a:tab pos="1243767" algn="l"/>
                <a:tab pos="1658356" algn="l"/>
                <a:tab pos="2072945" algn="l"/>
                <a:tab pos="2487534" algn="l"/>
                <a:tab pos="2902123" algn="l"/>
                <a:tab pos="3316712" algn="l"/>
                <a:tab pos="3731301" algn="l"/>
                <a:tab pos="4145890" algn="l"/>
                <a:tab pos="4560479" algn="l"/>
                <a:tab pos="4975068" algn="l"/>
                <a:tab pos="5389656" algn="l"/>
                <a:tab pos="5804245" algn="l"/>
                <a:tab pos="6218834" algn="l"/>
                <a:tab pos="6633423" algn="l"/>
                <a:tab pos="7048012" algn="l"/>
                <a:tab pos="7462601" algn="l"/>
                <a:tab pos="7877190" algn="l"/>
                <a:tab pos="8291779" algn="l"/>
              </a:tabLst>
            </a:pPr>
            <a:r>
              <a:rPr lang="en-GB" altLang="en-US" smtClean="0"/>
              <a:t>What is Computer Graphics?</a:t>
            </a:r>
          </a:p>
        </p:txBody>
      </p:sp>
      <p:sp>
        <p:nvSpPr>
          <p:cNvPr id="6147" name="Rectangle 2"/>
          <p:cNvSpPr>
            <a:spLocks noGrp="1" noChangeArrowheads="1"/>
          </p:cNvSpPr>
          <p:nvPr>
            <p:ph type="body" idx="1"/>
          </p:nvPr>
        </p:nvSpPr>
        <p:spPr>
          <a:xfrm>
            <a:off x="674428" y="1905960"/>
            <a:ext cx="7803783" cy="4320080"/>
          </a:xfrm>
        </p:spPr>
        <p:txBody>
          <a:bodyPr/>
          <a:lstStyle/>
          <a:p>
            <a:pPr>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Creation, Manipulation, and Storage of geometric objects (modeling) and their images (rendering)</a:t>
            </a:r>
          </a:p>
          <a:p>
            <a:pPr>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Display those images on screens or hardcopy devices</a:t>
            </a:r>
          </a:p>
          <a:p>
            <a:pPr>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Image processing</a:t>
            </a:r>
          </a:p>
          <a:p>
            <a:pPr>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Others: GUI, Haptics, Displays (VR)...</a:t>
            </a:r>
          </a:p>
        </p:txBody>
      </p:sp>
    </p:spTree>
    <p:extLst>
      <p:ext uri="{BB962C8B-B14F-4D97-AF65-F5344CB8AC3E}">
        <p14:creationId xmlns:p14="http://schemas.microsoft.com/office/powerpoint/2010/main" val="3797508134"/>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Refresh rate, Video basics and Scan Conversion</a:t>
            </a:r>
          </a:p>
        </p:txBody>
      </p:sp>
      <p:sp>
        <p:nvSpPr>
          <p:cNvPr id="3" name="Content Placeholder 2"/>
          <p:cNvSpPr>
            <a:spLocks noGrp="1"/>
          </p:cNvSpPr>
          <p:nvPr>
            <p:ph sz="quarter" idx="1"/>
          </p:nvPr>
        </p:nvSpPr>
        <p:spPr/>
        <p:txBody>
          <a:bodyPr>
            <a:normAutofit/>
          </a:bodyPr>
          <a:lstStyle/>
          <a:p>
            <a:pPr marL="0" indent="0">
              <a:buNone/>
            </a:pPr>
            <a:r>
              <a:rPr lang="en-US" dirty="0"/>
              <a:t>A typical example:</a:t>
            </a:r>
          </a:p>
          <a:p>
            <a:r>
              <a:rPr lang="en-US" dirty="0"/>
              <a:t>If one uses a 512x512 element raster display, m</a:t>
            </a:r>
            <a:r>
              <a:rPr lang="en-US" dirty="0" smtClean="0"/>
              <a:t>emory </a:t>
            </a:r>
            <a:r>
              <a:rPr lang="en-US" dirty="0"/>
              <a:t>size </a:t>
            </a:r>
            <a:r>
              <a:rPr lang="en-US" dirty="0" smtClean="0"/>
              <a:t>required in case of single </a:t>
            </a:r>
            <a:r>
              <a:rPr lang="en-US" dirty="0" err="1" smtClean="0"/>
              <a:t>bitplane</a:t>
            </a:r>
            <a:r>
              <a:rPr lang="en-US" dirty="0" smtClean="0"/>
              <a:t> frame buffer?</a:t>
            </a:r>
          </a:p>
          <a:p>
            <a:pPr marL="0" indent="0">
              <a:buNone/>
            </a:pPr>
            <a:r>
              <a:rPr lang="en-US" dirty="0" smtClean="0"/>
              <a:t>32 </a:t>
            </a:r>
            <a:r>
              <a:rPr lang="en-US" dirty="0"/>
              <a:t>KB </a:t>
            </a:r>
            <a:endParaRPr lang="en-US" dirty="0" smtClean="0"/>
          </a:p>
          <a:p>
            <a:r>
              <a:rPr lang="en-US" dirty="0" smtClean="0"/>
              <a:t>Memory </a:t>
            </a:r>
            <a:r>
              <a:rPr lang="en-US" dirty="0"/>
              <a:t>size required for N-bit plane gray level frame buffers:</a:t>
            </a:r>
          </a:p>
          <a:p>
            <a:r>
              <a:rPr lang="en-US" dirty="0" smtClean="0"/>
              <a:t>If N=3 memory size required?</a:t>
            </a:r>
          </a:p>
          <a:p>
            <a:pPr marL="0" indent="0">
              <a:buNone/>
            </a:pPr>
            <a:r>
              <a:rPr lang="en-US" dirty="0" smtClean="0"/>
              <a:t>96KB</a:t>
            </a:r>
            <a:endParaRPr lang="en-US" dirty="0"/>
          </a:p>
        </p:txBody>
      </p:sp>
    </p:spTree>
    <p:extLst>
      <p:ext uri="{BB962C8B-B14F-4D97-AF65-F5344CB8AC3E}">
        <p14:creationId xmlns:p14="http://schemas.microsoft.com/office/powerpoint/2010/main" val="1058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a:t>
            </a:r>
            <a:r>
              <a:rPr lang="en-US" dirty="0" smtClean="0"/>
              <a:t>Display- Shadow Mask Method</a:t>
            </a:r>
            <a:endParaRPr lang="en-US" dirty="0"/>
          </a:p>
        </p:txBody>
      </p:sp>
      <p:sp>
        <p:nvSpPr>
          <p:cNvPr id="3" name="Content Placeholder 2"/>
          <p:cNvSpPr>
            <a:spLocks noGrp="1"/>
          </p:cNvSpPr>
          <p:nvPr>
            <p:ph sz="quarter" idx="1"/>
          </p:nvPr>
        </p:nvSpPr>
        <p:spPr/>
        <p:txBody>
          <a:bodyPr>
            <a:normAutofit fontScale="92500"/>
          </a:bodyPr>
          <a:lstStyle/>
          <a:p>
            <a:r>
              <a:rPr lang="en-US" dirty="0" smtClean="0"/>
              <a:t>Three electron guns instead of one inside the CRT, with one electron gun for each primary color</a:t>
            </a:r>
          </a:p>
          <a:p>
            <a:r>
              <a:rPr lang="en-US" dirty="0" smtClean="0"/>
              <a:t>The phosphor coating on the inside of the display screen consists of dot patterns of three different type of phosphors</a:t>
            </a:r>
          </a:p>
          <a:p>
            <a:r>
              <a:rPr lang="en-US" dirty="0" smtClean="0"/>
              <a:t>These phosphors are capable of emitting red, green, and blue light respectively</a:t>
            </a:r>
          </a:p>
          <a:p>
            <a:r>
              <a:rPr lang="en-US" dirty="0" smtClean="0"/>
              <a:t>A thin metal screen called a shadow mask is placed between the phosphor coating and electron guns</a:t>
            </a:r>
          </a:p>
          <a:p>
            <a:r>
              <a:rPr lang="en-US" dirty="0" smtClean="0"/>
              <a:t>The tiny holes on the shadow mask constrain each electron beam to hit its corresponding phosphor dots</a:t>
            </a:r>
            <a:endParaRPr lang="en-US" dirty="0"/>
          </a:p>
        </p:txBody>
      </p:sp>
    </p:spTree>
    <p:extLst>
      <p:ext uri="{BB962C8B-B14F-4D97-AF65-F5344CB8AC3E}">
        <p14:creationId xmlns:p14="http://schemas.microsoft.com/office/powerpoint/2010/main" val="3086192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Display</a:t>
            </a:r>
            <a:endParaRPr lang="en-US" dirty="0"/>
          </a:p>
        </p:txBody>
      </p:sp>
      <p:pic>
        <p:nvPicPr>
          <p:cNvPr id="8194" name="Picture 2" descr="C:\Users\sanwarul\Desktop\colorcrt.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467600" cy="439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665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Display- Beam Penetration Method</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It </a:t>
            </a:r>
            <a:r>
              <a:rPr lang="en-US" dirty="0"/>
              <a:t>is a cheaper method and is used in Vector scan displays. </a:t>
            </a:r>
            <a:endParaRPr lang="en-US" dirty="0" smtClean="0"/>
          </a:p>
          <a:p>
            <a:r>
              <a:rPr lang="en-US" dirty="0" smtClean="0"/>
              <a:t>In </a:t>
            </a:r>
            <a:r>
              <a:rPr lang="en-US" dirty="0"/>
              <a:t>this method the inside section of CRT is coated with red (outer layer) and green (inner layer) phosphors. </a:t>
            </a:r>
            <a:endParaRPr lang="en-US" dirty="0" smtClean="0"/>
          </a:p>
          <a:p>
            <a:r>
              <a:rPr lang="en-US" dirty="0" smtClean="0"/>
              <a:t>If </a:t>
            </a:r>
            <a:r>
              <a:rPr lang="en-US" dirty="0"/>
              <a:t>the electrons are slow they penetrate only the outer layer thus emitting red light, and if the electrons are moving fast they penetrate the outer layer and the inner layer. </a:t>
            </a:r>
            <a:endParaRPr lang="en-US" dirty="0" smtClean="0"/>
          </a:p>
          <a:p>
            <a:r>
              <a:rPr lang="en-US" dirty="0" smtClean="0"/>
              <a:t>The </a:t>
            </a:r>
            <a:r>
              <a:rPr lang="en-US" dirty="0"/>
              <a:t>electrons speed is also adjusted in such a way that by combination of red and green, orange and yellow color are also produced. </a:t>
            </a:r>
            <a:endParaRPr lang="en-US" dirty="0" smtClean="0"/>
          </a:p>
          <a:p>
            <a:r>
              <a:rPr lang="en-US" dirty="0" smtClean="0"/>
              <a:t>The </a:t>
            </a:r>
            <a:r>
              <a:rPr lang="en-US" dirty="0"/>
              <a:t>limitation of this method is that only four colors can be displayed in the screen. </a:t>
            </a:r>
            <a:endParaRPr lang="en-US" dirty="0" smtClean="0"/>
          </a:p>
          <a:p>
            <a:r>
              <a:rPr lang="en-US" dirty="0" smtClean="0"/>
              <a:t>Since </a:t>
            </a:r>
            <a:r>
              <a:rPr lang="en-US" dirty="0"/>
              <a:t>we have only four colors the quality of image is diminished.</a:t>
            </a:r>
          </a:p>
        </p:txBody>
      </p:sp>
    </p:spTree>
    <p:extLst>
      <p:ext uri="{BB962C8B-B14F-4D97-AF65-F5344CB8AC3E}">
        <p14:creationId xmlns:p14="http://schemas.microsoft.com/office/powerpoint/2010/main" val="2746571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Penetration Method V/s Shadow mask method</a:t>
            </a:r>
            <a:endParaRPr lang="en-US" dirty="0"/>
          </a:p>
        </p:txBody>
      </p:sp>
      <p:graphicFrame>
        <p:nvGraphicFramePr>
          <p:cNvPr id="4" name="Content Placeholder 3"/>
          <p:cNvGraphicFramePr>
            <a:graphicFrameLocks noGrp="1"/>
          </p:cNvGraphicFramePr>
          <p:nvPr>
            <p:ph sz="quarter" idx="1"/>
            <p:extLst/>
          </p:nvPr>
        </p:nvGraphicFramePr>
        <p:xfrm>
          <a:off x="1371600" y="1600200"/>
          <a:ext cx="6477000" cy="4873626"/>
        </p:xfrm>
        <a:graphic>
          <a:graphicData uri="http://schemas.openxmlformats.org/drawingml/2006/table">
            <a:tbl>
              <a:tblPr/>
              <a:tblGrid>
                <a:gridCol w="1256156">
                  <a:extLst>
                    <a:ext uri="{9D8B030D-6E8A-4147-A177-3AD203B41FA5}">
                      <a16:colId xmlns:a16="http://schemas.microsoft.com/office/drawing/2014/main" val="20000"/>
                    </a:ext>
                  </a:extLst>
                </a:gridCol>
                <a:gridCol w="1256156">
                  <a:extLst>
                    <a:ext uri="{9D8B030D-6E8A-4147-A177-3AD203B41FA5}">
                      <a16:colId xmlns:a16="http://schemas.microsoft.com/office/drawing/2014/main" val="20001"/>
                    </a:ext>
                  </a:extLst>
                </a:gridCol>
                <a:gridCol w="3964688">
                  <a:extLst>
                    <a:ext uri="{9D8B030D-6E8A-4147-A177-3AD203B41FA5}">
                      <a16:colId xmlns:a16="http://schemas.microsoft.com/office/drawing/2014/main" val="20002"/>
                    </a:ext>
                  </a:extLst>
                </a:gridCol>
              </a:tblGrid>
              <a:tr h="451045">
                <a:tc>
                  <a:txBody>
                    <a:bodyPr/>
                    <a:lstStyle/>
                    <a:p>
                      <a:endParaRPr lang="en-US"/>
                    </a:p>
                  </a:txBody>
                  <a:tcPr marL="48814" marR="48814" marT="14644" marB="14644">
                    <a:lnL>
                      <a:noFill/>
                    </a:lnL>
                    <a:lnR>
                      <a:noFill/>
                    </a:lnR>
                    <a:lnT>
                      <a:noFill/>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900" b="0" dirty="0">
                          <a:solidFill>
                            <a:srgbClr val="333333"/>
                          </a:solidFill>
                          <a:effectLst/>
                          <a:latin typeface="inherit"/>
                        </a:rPr>
                        <a:t/>
                      </a:r>
                      <a:br>
                        <a:rPr lang="en-US" sz="900" b="0" dirty="0">
                          <a:solidFill>
                            <a:srgbClr val="333333"/>
                          </a:solidFill>
                          <a:effectLst/>
                          <a:latin typeface="inherit"/>
                        </a:rPr>
                      </a:br>
                      <a:r>
                        <a:rPr lang="en-US" sz="900" b="0" dirty="0">
                          <a:solidFill>
                            <a:srgbClr val="333333"/>
                          </a:solidFill>
                          <a:effectLst/>
                          <a:latin typeface="inherit"/>
                        </a:rPr>
                        <a:t>Beam Penetration method</a:t>
                      </a:r>
                    </a:p>
                  </a:txBody>
                  <a:tcPr marL="48814" marR="48814" marT="14644" marB="14644">
                    <a:lnL>
                      <a:noFill/>
                    </a:lnL>
                    <a:lnR>
                      <a:noFill/>
                    </a:lnR>
                    <a:lnT>
                      <a:noFill/>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900" b="0" dirty="0">
                          <a:solidFill>
                            <a:srgbClr val="333333"/>
                          </a:solidFill>
                          <a:effectLst/>
                          <a:latin typeface="inherit"/>
                        </a:rPr>
                        <a:t>Shadow Mask method</a:t>
                      </a:r>
                    </a:p>
                  </a:txBody>
                  <a:tcPr marL="48814" marR="48814" marT="14644" marB="14644">
                    <a:lnL>
                      <a:noFill/>
                    </a:lnL>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591630">
                <a:tc>
                  <a:txBody>
                    <a:bodyPr/>
                    <a:lstStyle/>
                    <a:p>
                      <a:pPr algn="ctr" fontAlgn="t"/>
                      <a:r>
                        <a:rPr lang="en-US" sz="900" b="1">
                          <a:effectLst/>
                          <a:latin typeface="inherit"/>
                        </a:rPr>
                        <a:t>Where Used</a:t>
                      </a:r>
                      <a:br>
                        <a:rPr lang="en-US" sz="900" b="1">
                          <a:effectLst/>
                          <a:latin typeface="inherit"/>
                        </a:rPr>
                      </a:br>
                      <a:endParaRPr lang="en-US" sz="900" b="0">
                        <a:effectLst/>
                        <a:latin typeface="inherit"/>
                      </a:endParaRP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It is used with </a:t>
                      </a:r>
                      <a:r>
                        <a:rPr lang="en-US" sz="900" b="1">
                          <a:effectLst/>
                          <a:latin typeface="inherit"/>
                        </a:rPr>
                        <a:t>Random Scan System</a:t>
                      </a:r>
                      <a:r>
                        <a:rPr lang="en-US" sz="900" b="0">
                          <a:effectLst/>
                          <a:latin typeface="inherit"/>
                        </a:rPr>
                        <a:t> to display color.</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It is Used With </a:t>
                      </a:r>
                      <a:r>
                        <a:rPr lang="en-US" sz="900" b="1">
                          <a:effectLst/>
                          <a:latin typeface="inherit"/>
                        </a:rPr>
                        <a:t>Raster Scan System</a:t>
                      </a:r>
                      <a:r>
                        <a:rPr lang="en-US" sz="900" b="0">
                          <a:effectLst/>
                          <a:latin typeface="inherit"/>
                        </a:rPr>
                        <a:t> to display color.</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91630">
                <a:tc>
                  <a:txBody>
                    <a:bodyPr/>
                    <a:lstStyle/>
                    <a:p>
                      <a:pPr algn="ctr" fontAlgn="t"/>
                      <a:r>
                        <a:rPr lang="en-US" sz="900" b="1">
                          <a:effectLst/>
                          <a:latin typeface="inherit"/>
                        </a:rPr>
                        <a:t>Colors</a:t>
                      </a:r>
                      <a:br>
                        <a:rPr lang="en-US" sz="900" b="1">
                          <a:effectLst/>
                          <a:latin typeface="inherit"/>
                        </a:rPr>
                      </a:br>
                      <a:endParaRPr lang="en-US" sz="900" b="0">
                        <a:effectLst/>
                        <a:latin typeface="inherit"/>
                      </a:endParaRP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It can displays Only four colors i.e. Red , Green, Orange and Yellow.</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it can display Millions of colors.</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72801">
                <a:tc>
                  <a:txBody>
                    <a:bodyPr/>
                    <a:lstStyle/>
                    <a:p>
                      <a:pPr algn="ctr" fontAlgn="t"/>
                      <a:r>
                        <a:rPr lang="en-US" sz="900" b="1">
                          <a:effectLst/>
                          <a:latin typeface="inherit"/>
                        </a:rPr>
                        <a:t>Color Dependency</a:t>
                      </a:r>
                      <a:br>
                        <a:rPr lang="en-US" sz="900" b="1">
                          <a:effectLst/>
                          <a:latin typeface="inherit"/>
                        </a:rPr>
                      </a:br>
                      <a:endParaRPr lang="en-US" sz="900" b="0">
                        <a:effectLst/>
                        <a:latin typeface="inherit"/>
                      </a:endParaRP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Less colors are available because the colors in</a:t>
                      </a:r>
                      <a:r>
                        <a:rPr lang="en-US" sz="900" b="1">
                          <a:effectLst/>
                          <a:latin typeface="inherit"/>
                        </a:rPr>
                        <a:t> Beam Penetration</a:t>
                      </a:r>
                      <a:r>
                        <a:rPr lang="en-US" sz="900" b="0">
                          <a:effectLst/>
                          <a:latin typeface="inherit"/>
                        </a:rPr>
                        <a:t> depends on the speed of the electron beam.</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Millions of colors are available because the colors in </a:t>
                      </a:r>
                      <a:r>
                        <a:rPr lang="en-US" sz="900" b="1">
                          <a:effectLst/>
                          <a:latin typeface="inherit"/>
                        </a:rPr>
                        <a:t>Shadow Mask</a:t>
                      </a:r>
                      <a:r>
                        <a:rPr lang="en-US" sz="900" b="0">
                          <a:effectLst/>
                          <a:latin typeface="inherit"/>
                        </a:rPr>
                        <a:t> depends on the type of the ray.</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91630">
                <a:tc>
                  <a:txBody>
                    <a:bodyPr/>
                    <a:lstStyle/>
                    <a:p>
                      <a:pPr algn="ctr" fontAlgn="t"/>
                      <a:r>
                        <a:rPr lang="en-US" sz="900" b="1">
                          <a:effectLst/>
                          <a:latin typeface="inherit"/>
                        </a:rPr>
                        <a:t>Cost</a:t>
                      </a:r>
                      <a:endParaRPr lang="en-US" sz="900" b="0">
                        <a:effectLst/>
                        <a:latin typeface="inherit"/>
                      </a:endParaRP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It is</a:t>
                      </a:r>
                      <a:r>
                        <a:rPr lang="en-US" sz="900" b="1">
                          <a:effectLst/>
                          <a:latin typeface="inherit"/>
                        </a:rPr>
                        <a:t> Less Expensive</a:t>
                      </a:r>
                      <a:r>
                        <a:rPr lang="en-US" sz="900" b="0">
                          <a:effectLst/>
                          <a:latin typeface="inherit"/>
                        </a:rPr>
                        <a:t> as compared to Shadow Mask.</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It is </a:t>
                      </a:r>
                      <a:r>
                        <a:rPr lang="en-US" sz="900" b="1">
                          <a:effectLst/>
                          <a:latin typeface="inherit"/>
                        </a:rPr>
                        <a:t>More Expensive</a:t>
                      </a:r>
                      <a:r>
                        <a:rPr lang="en-US" sz="900" b="0">
                          <a:effectLst/>
                          <a:latin typeface="inherit"/>
                        </a:rPr>
                        <a:t> than other methods.</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91630">
                <a:tc>
                  <a:txBody>
                    <a:bodyPr/>
                    <a:lstStyle/>
                    <a:p>
                      <a:pPr algn="ctr" fontAlgn="t"/>
                      <a:r>
                        <a:rPr lang="en-US" sz="900" b="1">
                          <a:effectLst/>
                          <a:latin typeface="inherit"/>
                        </a:rPr>
                        <a:t>Picture Quality</a:t>
                      </a:r>
                      <a:endParaRPr lang="en-US" sz="900" b="0">
                        <a:effectLst/>
                        <a:latin typeface="inherit"/>
                      </a:endParaRP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Quality of  picture is not so good i.e. Poor with Beam Penetration Method.</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Shadow Mask gives realism in picture with shadow effect and millions of color.</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10459">
                <a:tc>
                  <a:txBody>
                    <a:bodyPr/>
                    <a:lstStyle/>
                    <a:p>
                      <a:pPr algn="ctr" fontAlgn="t"/>
                      <a:r>
                        <a:rPr lang="en-US" sz="900" b="1">
                          <a:effectLst/>
                          <a:latin typeface="inherit"/>
                        </a:rPr>
                        <a:t>Resolution</a:t>
                      </a:r>
                      <a:endParaRPr lang="en-US" sz="900" b="0">
                        <a:effectLst/>
                        <a:latin typeface="inherit"/>
                      </a:endParaRP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It gives </a:t>
                      </a:r>
                      <a:r>
                        <a:rPr lang="en-US" sz="900" b="1">
                          <a:effectLst/>
                          <a:latin typeface="inherit"/>
                        </a:rPr>
                        <a:t>High Resolution</a:t>
                      </a:r>
                      <a:r>
                        <a:rPr lang="en-US" sz="900" b="0">
                          <a:effectLst/>
                          <a:latin typeface="inherit"/>
                        </a:rPr>
                        <a:t>.</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b="0">
                          <a:effectLst/>
                          <a:latin typeface="inherit"/>
                        </a:rPr>
                        <a:t>It gives </a:t>
                      </a:r>
                      <a:r>
                        <a:rPr lang="en-US" sz="900" b="1">
                          <a:effectLst/>
                          <a:latin typeface="inherit"/>
                        </a:rPr>
                        <a:t>Low Resolution</a:t>
                      </a:r>
                      <a:r>
                        <a:rPr lang="en-US" sz="900" b="0">
                          <a:effectLst/>
                          <a:latin typeface="inherit"/>
                        </a:rPr>
                        <a:t>.</a:t>
                      </a:r>
                    </a:p>
                  </a:txBody>
                  <a:tcPr marL="48814" marR="48814" marT="14644" marB="1464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872801">
                <a:tc>
                  <a:txBody>
                    <a:bodyPr/>
                    <a:lstStyle/>
                    <a:p>
                      <a:pPr algn="ctr" fontAlgn="t"/>
                      <a:r>
                        <a:rPr lang="en-US" sz="900" b="1">
                          <a:effectLst/>
                          <a:latin typeface="inherit"/>
                        </a:rPr>
                        <a:t>Criteria</a:t>
                      </a:r>
                      <a:endParaRPr lang="en-US" sz="900" b="0">
                        <a:effectLst/>
                        <a:latin typeface="inherit"/>
                      </a:endParaRPr>
                    </a:p>
                  </a:txBody>
                  <a:tcPr marL="48814" marR="48814" marT="14644" marB="14644">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900" b="0">
                          <a:effectLst/>
                          <a:latin typeface="inherit"/>
                        </a:rPr>
                        <a:t>In Beam Penetration method, Color display depends on how far electron excites outer Red layer and then Green layer.</a:t>
                      </a:r>
                    </a:p>
                  </a:txBody>
                  <a:tcPr marL="48814" marR="48814" marT="14644" marB="14644">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900" b="0" dirty="0">
                          <a:effectLst/>
                          <a:latin typeface="inherit"/>
                        </a:rPr>
                        <a:t>In Shadow Mask Method, there are no such criteria for producing colors. It is used in computers, in color TV etc.</a:t>
                      </a:r>
                    </a:p>
                  </a:txBody>
                  <a:tcPr marL="48814" marR="48814" marT="14644" marB="14644">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07401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Full </a:t>
            </a:r>
            <a:r>
              <a:rPr lang="en-IN" dirty="0" err="1" smtClean="0"/>
              <a:t>Color</a:t>
            </a:r>
            <a:r>
              <a:rPr lang="en-IN" dirty="0" smtClean="0"/>
              <a:t> Frame Buffer</a:t>
            </a:r>
            <a:endParaRPr lang="en-IN" dirty="0"/>
          </a:p>
        </p:txBody>
      </p:sp>
      <p:sp>
        <p:nvSpPr>
          <p:cNvPr id="3" name="Content Placeholder 2"/>
          <p:cNvSpPr>
            <a:spLocks noGrp="1"/>
          </p:cNvSpPr>
          <p:nvPr>
            <p:ph sz="quarter" idx="1"/>
          </p:nvPr>
        </p:nvSpPr>
        <p:spPr/>
        <p:txBody>
          <a:bodyPr/>
          <a:lstStyle/>
          <a:p>
            <a:r>
              <a:rPr lang="en-IN" dirty="0" smtClean="0"/>
              <a:t>Typically 8-bit planes per </a:t>
            </a:r>
            <a:r>
              <a:rPr lang="en-IN" dirty="0" err="1" smtClean="0"/>
              <a:t>color</a:t>
            </a:r>
            <a:r>
              <a:rPr lang="en-IN" dirty="0" smtClean="0"/>
              <a:t> is used, which gives 24-bit plane frame buffer.</a:t>
            </a:r>
          </a:p>
          <a:p>
            <a:r>
              <a:rPr lang="en-IN" dirty="0" smtClean="0"/>
              <a:t>Each group of bit-planes drives an 8-bit DAC.</a:t>
            </a:r>
          </a:p>
          <a:p>
            <a:r>
              <a:rPr lang="en-IN" dirty="0" smtClean="0"/>
              <a:t>Each group generates 256 shades of intensities of red, green or blue.</a:t>
            </a:r>
          </a:p>
          <a:p>
            <a:r>
              <a:rPr lang="en-IN" dirty="0" smtClean="0"/>
              <a:t>Hence we obtain 2^24= 16,777,216 possible </a:t>
            </a:r>
            <a:r>
              <a:rPr lang="en-IN" dirty="0" err="1" smtClean="0"/>
              <a:t>colors</a:t>
            </a:r>
            <a:r>
              <a:rPr lang="en-IN" dirty="0" smtClean="0"/>
              <a:t>.</a:t>
            </a:r>
          </a:p>
          <a:p>
            <a:r>
              <a:rPr lang="en-IN" dirty="0" smtClean="0"/>
              <a:t>This is called a full </a:t>
            </a:r>
            <a:r>
              <a:rPr lang="en-IN" dirty="0" err="1" smtClean="0"/>
              <a:t>color</a:t>
            </a:r>
            <a:r>
              <a:rPr lang="en-IN" dirty="0" smtClean="0"/>
              <a:t> frame buffer.</a:t>
            </a:r>
            <a:endParaRPr lang="en-IN" dirty="0"/>
          </a:p>
        </p:txBody>
      </p:sp>
    </p:spTree>
    <p:extLst>
      <p:ext uri="{BB962C8B-B14F-4D97-AF65-F5344CB8AC3E}">
        <p14:creationId xmlns:p14="http://schemas.microsoft.com/office/powerpoint/2010/main" val="601076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9600" y="838200"/>
            <a:ext cx="7467600" cy="5635625"/>
          </a:xfrm>
        </p:spPr>
      </p:pic>
    </p:spTree>
    <p:extLst>
      <p:ext uri="{BB962C8B-B14F-4D97-AF65-F5344CB8AC3E}">
        <p14:creationId xmlns:p14="http://schemas.microsoft.com/office/powerpoint/2010/main" val="2462827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LookUp</a:t>
            </a:r>
            <a:r>
              <a:rPr lang="en-IN" dirty="0" smtClean="0"/>
              <a:t> Table</a:t>
            </a:r>
            <a:endParaRPr lang="en-IN"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600200"/>
            <a:ext cx="7696200" cy="4873625"/>
          </a:xfrm>
        </p:spPr>
      </p:pic>
    </p:spTree>
    <p:extLst>
      <p:ext uri="{BB962C8B-B14F-4D97-AF65-F5344CB8AC3E}">
        <p14:creationId xmlns:p14="http://schemas.microsoft.com/office/powerpoint/2010/main" val="2521023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9600" y="609600"/>
            <a:ext cx="7315200" cy="5864225"/>
          </a:xfrm>
        </p:spPr>
      </p:pic>
    </p:spTree>
    <p:extLst>
      <p:ext uri="{BB962C8B-B14F-4D97-AF65-F5344CB8AC3E}">
        <p14:creationId xmlns:p14="http://schemas.microsoft.com/office/powerpoint/2010/main" val="2696714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sz="quarter" idx="1"/>
          </p:nvPr>
        </p:nvSpPr>
        <p:spPr/>
        <p:txBody>
          <a:bodyPr>
            <a:normAutofit/>
          </a:bodyPr>
          <a:lstStyle/>
          <a:p>
            <a:pPr marL="0" indent="0">
              <a:buNone/>
            </a:pPr>
            <a:endParaRPr lang="en-US" dirty="0"/>
          </a:p>
          <a:p>
            <a:r>
              <a:rPr lang="en-US" dirty="0"/>
              <a:t>1</a:t>
            </a:r>
            <a:r>
              <a:rPr lang="en-US" dirty="0" smtClean="0"/>
              <a:t>) Find </a:t>
            </a:r>
            <a:r>
              <a:rPr lang="en-US" dirty="0"/>
              <a:t>out the time required to scan one row of screen if the screen resolution  is 20MP(mega pixel) , aspect ratio 5/4 and refresh frequency is 30Hz). </a:t>
            </a:r>
            <a:endParaRPr lang="en-US" dirty="0" smtClean="0"/>
          </a:p>
          <a:p>
            <a:pPr marL="0" indent="0">
              <a:buNone/>
            </a:pPr>
            <a:endParaRPr lang="en-US" dirty="0" smtClean="0"/>
          </a:p>
          <a:p>
            <a:r>
              <a:rPr lang="en-US" dirty="0"/>
              <a:t>2</a:t>
            </a:r>
            <a:r>
              <a:rPr lang="en-US" dirty="0" smtClean="0"/>
              <a:t>) How </a:t>
            </a:r>
            <a:r>
              <a:rPr lang="en-US" dirty="0"/>
              <a:t>much time is spent scanning across each row of pixels during screen refresh on a raster system with resolution of 1280 X 1024 and a refresh rate of 60 frames per second? 	</a:t>
            </a:r>
          </a:p>
        </p:txBody>
      </p:sp>
    </p:spTree>
    <p:extLst>
      <p:ext uri="{BB962C8B-B14F-4D97-AF65-F5344CB8AC3E}">
        <p14:creationId xmlns:p14="http://schemas.microsoft.com/office/powerpoint/2010/main" val="4074387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a:xfrm>
            <a:off x="674428" y="8637"/>
            <a:ext cx="7803783" cy="1145879"/>
          </a:xfrm>
        </p:spPr>
        <p:txBody>
          <a:bodyPr/>
          <a:lstStyle/>
          <a:p>
            <a:pPr>
              <a:tabLst>
                <a:tab pos="0" algn="l"/>
                <a:tab pos="414589" algn="l"/>
                <a:tab pos="829178" algn="l"/>
                <a:tab pos="1243767" algn="l"/>
                <a:tab pos="1658356" algn="l"/>
                <a:tab pos="2072945" algn="l"/>
                <a:tab pos="2487534" algn="l"/>
                <a:tab pos="2902123" algn="l"/>
                <a:tab pos="3316712" algn="l"/>
                <a:tab pos="3731301" algn="l"/>
                <a:tab pos="4145890" algn="l"/>
                <a:tab pos="4560479" algn="l"/>
                <a:tab pos="4975068" algn="l"/>
                <a:tab pos="5389656" algn="l"/>
                <a:tab pos="5804245" algn="l"/>
                <a:tab pos="6218834" algn="l"/>
                <a:tab pos="6633423" algn="l"/>
                <a:tab pos="7048012" algn="l"/>
                <a:tab pos="7462601" algn="l"/>
                <a:tab pos="7877190" algn="l"/>
                <a:tab pos="8291779" algn="l"/>
              </a:tabLst>
            </a:pPr>
            <a:r>
              <a:rPr lang="en-GB" altLang="en-US" smtClean="0"/>
              <a:t>What drives computer graphics?</a:t>
            </a:r>
          </a:p>
        </p:txBody>
      </p:sp>
      <p:sp>
        <p:nvSpPr>
          <p:cNvPr id="8195" name="Rectangle 2"/>
          <p:cNvSpPr>
            <a:spLocks noGrp="1" noChangeArrowheads="1"/>
          </p:cNvSpPr>
          <p:nvPr>
            <p:ph type="body" idx="1"/>
          </p:nvPr>
        </p:nvSpPr>
        <p:spPr>
          <a:xfrm>
            <a:off x="674428" y="1174670"/>
            <a:ext cx="7803783" cy="4320080"/>
          </a:xfrm>
        </p:spPr>
        <p:txBody>
          <a:bodyPr/>
          <a:lstStyle/>
          <a:p>
            <a:pPr>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Movie Industry</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Leaders in quality and artistry</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Not slaves to conceptual purity</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Big budgets and tight schedules</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Reminder that there is more to </a:t>
            </a:r>
          </a:p>
          <a:p>
            <a:pPr lvl="1">
              <a:buNone/>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   CG than technology</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Hey, How'd they do that?</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Defines our expectations</a:t>
            </a:r>
          </a:p>
        </p:txBody>
      </p:sp>
      <p:sp>
        <p:nvSpPr>
          <p:cNvPr id="8196" name="Rectangle 4"/>
          <p:cNvSpPr>
            <a:spLocks noChangeArrowheads="1"/>
          </p:cNvSpPr>
          <p:nvPr/>
        </p:nvSpPr>
        <p:spPr bwMode="auto">
          <a:xfrm>
            <a:off x="3251217" y="6277863"/>
            <a:ext cx="4271135" cy="76200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rgbClr val="000000"/>
                </a:solidFill>
                <a:latin typeface="Helvetica" panose="020B0604020202020204" pitchFamily="34" charset="0"/>
                <a:cs typeface="Gothic" charset="0"/>
              </a:defRPr>
            </a:lvl1pPr>
            <a:lvl2pPr marL="742950" indent="-285750">
              <a:defRPr sz="1200">
                <a:solidFill>
                  <a:srgbClr val="000000"/>
                </a:solidFill>
                <a:latin typeface="Helvetica" panose="020B0604020202020204" pitchFamily="34" charset="0"/>
                <a:cs typeface="Gothic" charset="0"/>
              </a:defRPr>
            </a:lvl2pPr>
            <a:lvl3pPr marL="1143000" indent="-228600">
              <a:defRPr sz="1200">
                <a:solidFill>
                  <a:srgbClr val="000000"/>
                </a:solidFill>
                <a:latin typeface="Helvetica" panose="020B0604020202020204" pitchFamily="34" charset="0"/>
                <a:cs typeface="Gothic" charset="0"/>
              </a:defRPr>
            </a:lvl3pPr>
            <a:lvl4pPr marL="1600200" indent="-228600">
              <a:defRPr sz="1200">
                <a:solidFill>
                  <a:srgbClr val="000000"/>
                </a:solidFill>
                <a:latin typeface="Helvetica" panose="020B0604020202020204" pitchFamily="34" charset="0"/>
                <a:cs typeface="Gothic" charset="0"/>
              </a:defRPr>
            </a:lvl4pPr>
            <a:lvl5pPr marL="2057400" indent="-228600">
              <a:defRPr sz="1200">
                <a:solidFill>
                  <a:srgbClr val="000000"/>
                </a:solidFill>
                <a:latin typeface="Helvetica" panose="020B0604020202020204" pitchFamily="34" charset="0"/>
                <a:cs typeface="Gothic" charset="0"/>
              </a:defRPr>
            </a:lvl5pPr>
            <a:lvl6pPr marL="25146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6pPr>
            <a:lvl7pPr marL="29718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7pPr>
            <a:lvl8pPr marL="34290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8pPr>
            <a:lvl9pPr marL="38862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9pPr>
          </a:lstStyle>
          <a:p>
            <a:r>
              <a:rPr lang="en-US" altLang="en-US" sz="1088">
                <a:solidFill>
                  <a:schemeClr val="tx1"/>
                </a:solidFill>
              </a:rPr>
              <a:t>Slide information from Leonard McMillian's slides </a:t>
            </a:r>
          </a:p>
          <a:p>
            <a:r>
              <a:rPr lang="en-US" altLang="en-US" sz="1088">
                <a:solidFill>
                  <a:schemeClr val="tx1"/>
                </a:solidFill>
              </a:rPr>
              <a:t>http://www.cs.unc.edu/~mcmillan/comp136/Lecture1/compgraf.html</a:t>
            </a:r>
          </a:p>
          <a:p>
            <a:endParaRPr lang="en-US" altLang="en-US" sz="1088"/>
          </a:p>
        </p:txBody>
      </p:sp>
      <p:pic>
        <p:nvPicPr>
          <p:cNvPr id="8197" name="Picture 5" descr=" pixar.jpg                                                      00026EE4Macintosh HD                   BA80D5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269" y="4825360"/>
            <a:ext cx="6335445" cy="2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descr="whatdreams.jpg                                                 00026EE4Macintosh HD                   BA80D5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2440" y="1174670"/>
            <a:ext cx="1727456" cy="105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descr="DigitalDomain.jpg                                              00026EE4Macintosh HD                   BA80D5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9816" y="2349340"/>
            <a:ext cx="1727456" cy="1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8" descr="&#10;matrix.jpg                                                     00026EE4Macintosh HD                   BA80D5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932" y="3524010"/>
            <a:ext cx="1727456"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9289730"/>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sz="quarter" idx="1"/>
          </p:nvPr>
        </p:nvSpPr>
        <p:spPr/>
        <p:txBody>
          <a:bodyPr/>
          <a:lstStyle/>
          <a:p>
            <a:r>
              <a:rPr lang="en-US" dirty="0"/>
              <a:t>3</a:t>
            </a:r>
            <a:r>
              <a:rPr lang="en-US" dirty="0" smtClean="0"/>
              <a:t>) Consider </a:t>
            </a:r>
            <a:r>
              <a:rPr lang="en-US" dirty="0"/>
              <a:t>three different raster systems with resolutions of 640 x 480, 1280 x 1024, and 2560 x 2048. </a:t>
            </a:r>
            <a:endParaRPr lang="en-US" dirty="0" smtClean="0"/>
          </a:p>
          <a:p>
            <a:pPr marL="457200" indent="-457200">
              <a:buAutoNum type="alphaLcParenR"/>
            </a:pPr>
            <a:r>
              <a:rPr lang="en-US" dirty="0" smtClean="0"/>
              <a:t>What is the size of </a:t>
            </a:r>
            <a:r>
              <a:rPr lang="en-US" dirty="0"/>
              <a:t>frame buffer (in bytes) for each of these systems to store 12 bits per pixel? </a:t>
            </a:r>
            <a:endParaRPr lang="en-US" dirty="0" smtClean="0"/>
          </a:p>
          <a:p>
            <a:pPr marL="457200" indent="-457200">
              <a:buAutoNum type="alphaLcParenR"/>
            </a:pPr>
            <a:r>
              <a:rPr lang="en-US" dirty="0" smtClean="0"/>
              <a:t>How </a:t>
            </a:r>
            <a:r>
              <a:rPr lang="en-US" dirty="0"/>
              <a:t>much storage (in bytes) is required for each system if 24 bits per pixel are to be stored</a:t>
            </a:r>
            <a:r>
              <a:rPr lang="en-US" dirty="0" smtClean="0"/>
              <a:t>?</a:t>
            </a:r>
          </a:p>
          <a:p>
            <a:pPr marL="457200" indent="-457200">
              <a:buAutoNum type="alphaLcParenR"/>
            </a:pPr>
            <a:endParaRPr lang="en-US" dirty="0"/>
          </a:p>
          <a:p>
            <a:r>
              <a:rPr lang="en-US" dirty="0"/>
              <a:t>4</a:t>
            </a:r>
            <a:r>
              <a:rPr lang="en-US" dirty="0" smtClean="0"/>
              <a:t>) Find </a:t>
            </a:r>
            <a:r>
              <a:rPr lang="en-US" dirty="0"/>
              <a:t>out the aspect ratio of the raster system using 8 x 10 inches screen and 100 pixel/inch. </a:t>
            </a:r>
          </a:p>
        </p:txBody>
      </p:sp>
    </p:spTree>
    <p:extLst>
      <p:ext uri="{BB962C8B-B14F-4D97-AF65-F5344CB8AC3E}">
        <p14:creationId xmlns:p14="http://schemas.microsoft.com/office/powerpoint/2010/main" val="40743871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sz="quarter" idx="1"/>
          </p:nvPr>
        </p:nvSpPr>
        <p:spPr/>
        <p:txBody>
          <a:bodyPr/>
          <a:lstStyle/>
          <a:p>
            <a:r>
              <a:rPr lang="en-US" dirty="0"/>
              <a:t>5</a:t>
            </a:r>
            <a:r>
              <a:rPr lang="en-US" dirty="0" smtClean="0"/>
              <a:t>) Consider </a:t>
            </a:r>
            <a:r>
              <a:rPr lang="en-US" dirty="0"/>
              <a:t>two raster systems with the resolutions of 640 x 480 and 1280 x 1024. </a:t>
            </a:r>
            <a:endParaRPr lang="en-US" dirty="0" smtClean="0"/>
          </a:p>
          <a:p>
            <a:pPr marL="457200" indent="-457200">
              <a:buAutoNum type="alphaLcParenR"/>
            </a:pPr>
            <a:r>
              <a:rPr lang="en-US" dirty="0" smtClean="0"/>
              <a:t>How </a:t>
            </a:r>
            <a:r>
              <a:rPr lang="en-US" dirty="0"/>
              <a:t>many pixels could be accessed per second in each of these systems by a display controller that refreshes the screen at a rate of 60 frames per second</a:t>
            </a:r>
            <a:r>
              <a:rPr lang="en-US" dirty="0" smtClean="0"/>
              <a:t>?</a:t>
            </a:r>
          </a:p>
          <a:p>
            <a:pPr marL="457200" indent="-457200">
              <a:buAutoNum type="alphaLcParenR"/>
            </a:pPr>
            <a:r>
              <a:rPr lang="en-US" dirty="0" smtClean="0"/>
              <a:t>What </a:t>
            </a:r>
            <a:r>
              <a:rPr lang="en-US" dirty="0"/>
              <a:t>is the access time per pixel in each system?</a:t>
            </a:r>
          </a:p>
        </p:txBody>
      </p:sp>
    </p:spTree>
    <p:extLst>
      <p:ext uri="{BB962C8B-B14F-4D97-AF65-F5344CB8AC3E}">
        <p14:creationId xmlns:p14="http://schemas.microsoft.com/office/powerpoint/2010/main" val="11440761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6</a:t>
            </a:r>
            <a:r>
              <a:rPr lang="en-US" dirty="0" smtClean="0"/>
              <a:t>) Suppose raster </a:t>
            </a:r>
            <a:r>
              <a:rPr lang="en-US" dirty="0"/>
              <a:t>system is to be designed using on 8 inch X 10 inch screen with a resolution of 100 pixels per inch in each direction. If we want to store 6 bits per pixel in the frame buffer, how much storage (in bytes) do we need for frame buffer</a:t>
            </a:r>
            <a:r>
              <a:rPr lang="en-US" dirty="0" smtClean="0"/>
              <a:t>?</a:t>
            </a:r>
          </a:p>
          <a:p>
            <a:r>
              <a:rPr lang="en-US" dirty="0"/>
              <a:t>7</a:t>
            </a:r>
            <a:r>
              <a:rPr lang="en-US" dirty="0" smtClean="0"/>
              <a:t>) Consider </a:t>
            </a:r>
            <a:r>
              <a:rPr lang="en-US" dirty="0"/>
              <a:t>a raster system with the resolution of 1024 x 768 pixels and the color palette calls for 65,536 colors. What is the minimum amount of video RAM that the computer must have to support the above-mentioned resolution and number of colors? </a:t>
            </a:r>
          </a:p>
        </p:txBody>
      </p:sp>
    </p:spTree>
    <p:extLst>
      <p:ext uri="{BB962C8B-B14F-4D97-AF65-F5344CB8AC3E}">
        <p14:creationId xmlns:p14="http://schemas.microsoft.com/office/powerpoint/2010/main" val="17030726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normAutofit/>
          </a:bodyPr>
          <a:lstStyle/>
          <a:p>
            <a:pPr marL="0" indent="0">
              <a:buNone/>
            </a:pPr>
            <a:r>
              <a:rPr lang="en-US" dirty="0" smtClean="0"/>
              <a:t>8) Compute </a:t>
            </a:r>
            <a:r>
              <a:rPr lang="en-US" dirty="0"/>
              <a:t>the following:</a:t>
            </a:r>
          </a:p>
          <a:p>
            <a:pPr marL="0" indent="0">
              <a:buNone/>
            </a:pPr>
            <a:r>
              <a:rPr lang="en-US" b="1" dirty="0"/>
              <a:t>(</a:t>
            </a:r>
            <a:r>
              <a:rPr lang="en-US" b="1" dirty="0" smtClean="0"/>
              <a:t>a)</a:t>
            </a:r>
            <a:r>
              <a:rPr lang="en-US" dirty="0"/>
              <a:t> </a:t>
            </a:r>
            <a:r>
              <a:rPr lang="en-US" dirty="0" smtClean="0"/>
              <a:t>Size </a:t>
            </a:r>
            <a:r>
              <a:rPr lang="en-US" dirty="0"/>
              <a:t>of 800 x 600 </a:t>
            </a:r>
            <a:r>
              <a:rPr lang="en-US" dirty="0" smtClean="0"/>
              <a:t>inch image </a:t>
            </a:r>
            <a:r>
              <a:rPr lang="en-US" dirty="0"/>
              <a:t>at 240 pixels per inch.</a:t>
            </a:r>
          </a:p>
          <a:p>
            <a:pPr marL="0" indent="0">
              <a:buNone/>
            </a:pPr>
            <a:r>
              <a:rPr lang="en-US" b="1" dirty="0" smtClean="0"/>
              <a:t>(</a:t>
            </a:r>
            <a:r>
              <a:rPr lang="en-US" b="1" dirty="0"/>
              <a:t>b</a:t>
            </a:r>
            <a:r>
              <a:rPr lang="en-US" b="1" dirty="0" smtClean="0"/>
              <a:t>)</a:t>
            </a:r>
            <a:r>
              <a:rPr lang="en-US" dirty="0" smtClean="0"/>
              <a:t>Height </a:t>
            </a:r>
            <a:r>
              <a:rPr lang="en-US" dirty="0"/>
              <a:t>of the resized image 1024 x 768 to one that is 640 pixels wide with the same aspect ratio.</a:t>
            </a:r>
          </a:p>
          <a:p>
            <a:pPr marL="0" indent="0">
              <a:buNone/>
            </a:pPr>
            <a:r>
              <a:rPr lang="en-US" b="1" dirty="0" smtClean="0"/>
              <a:t>(</a:t>
            </a:r>
            <a:r>
              <a:rPr lang="en-US" b="1" dirty="0"/>
              <a:t>c</a:t>
            </a:r>
            <a:r>
              <a:rPr lang="en-US" b="1" dirty="0" smtClean="0"/>
              <a:t>)</a:t>
            </a:r>
            <a:r>
              <a:rPr lang="en-US" dirty="0" smtClean="0"/>
              <a:t>Width </a:t>
            </a:r>
            <a:r>
              <a:rPr lang="en-US" dirty="0"/>
              <a:t>of an image having height of 5 inches and an aspect ratio 1.5</a:t>
            </a:r>
          </a:p>
        </p:txBody>
      </p:sp>
    </p:spTree>
    <p:extLst>
      <p:ext uri="{BB962C8B-B14F-4D97-AF65-F5344CB8AC3E}">
        <p14:creationId xmlns:p14="http://schemas.microsoft.com/office/powerpoint/2010/main" val="41590536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lstStyle/>
          <a:p>
            <a:r>
              <a:rPr lang="en-US" dirty="0" smtClean="0"/>
              <a:t>9) Find </a:t>
            </a:r>
            <a:r>
              <a:rPr lang="en-US" dirty="0"/>
              <a:t>out the size of frame buffer in MB if the screen resolution is 12MP (mega pixel), aspect ratio 3/4 </a:t>
            </a:r>
            <a:r>
              <a:rPr lang="en-US" dirty="0" smtClean="0"/>
              <a:t>and number </a:t>
            </a:r>
            <a:r>
              <a:rPr lang="en-US" dirty="0"/>
              <a:t>of color combination required 12345.(RGB all are having equal no. of Frame buffer</a:t>
            </a:r>
            <a:r>
              <a:rPr lang="en-US" dirty="0" smtClean="0"/>
              <a:t>).</a:t>
            </a:r>
          </a:p>
          <a:p>
            <a:r>
              <a:rPr lang="en-US" dirty="0" smtClean="0"/>
              <a:t>10) Find </a:t>
            </a:r>
            <a:r>
              <a:rPr lang="en-US" dirty="0"/>
              <a:t>the number of colors a frame buffer of 8 bit planes each red, green and blue, and 10 bits wide </a:t>
            </a:r>
            <a:r>
              <a:rPr lang="en-US" dirty="0" smtClean="0"/>
              <a:t>lookup table </a:t>
            </a:r>
            <a:r>
              <a:rPr lang="en-US" dirty="0"/>
              <a:t>can produce</a:t>
            </a:r>
            <a:r>
              <a:rPr lang="en-US" dirty="0" smtClean="0"/>
              <a:t>.</a:t>
            </a:r>
          </a:p>
          <a:p>
            <a:r>
              <a:rPr lang="en-US" dirty="0" smtClean="0"/>
              <a:t>11) Find </a:t>
            </a:r>
            <a:r>
              <a:rPr lang="en-US" dirty="0"/>
              <a:t>the amount of memory required by an 8 plane frame buffer each of red, green and blue, having 1024x 768 resolution.</a:t>
            </a:r>
          </a:p>
          <a:p>
            <a:endParaRPr lang="en-US" dirty="0"/>
          </a:p>
          <a:p>
            <a:endParaRPr lang="en-IN" dirty="0"/>
          </a:p>
        </p:txBody>
      </p:sp>
    </p:spTree>
    <p:extLst>
      <p:ext uri="{BB962C8B-B14F-4D97-AF65-F5344CB8AC3E}">
        <p14:creationId xmlns:p14="http://schemas.microsoft.com/office/powerpoint/2010/main" val="40085727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normAutofit/>
          </a:bodyPr>
          <a:lstStyle/>
          <a:p>
            <a:r>
              <a:rPr lang="en-US" dirty="0" smtClean="0"/>
              <a:t>12) Find </a:t>
            </a:r>
            <a:r>
              <a:rPr lang="en-US" dirty="0"/>
              <a:t>the refresh rate of a 512 x 512 frame buffer, if the access time for each pixel is 200 nanoseconds(ns</a:t>
            </a:r>
            <a:r>
              <a:rPr lang="en-US" dirty="0" smtClean="0"/>
              <a:t>).</a:t>
            </a:r>
            <a:endParaRPr lang="en-US" dirty="0"/>
          </a:p>
          <a:p>
            <a:pPr marL="0" indent="0">
              <a:buNone/>
            </a:pPr>
            <a:endParaRPr lang="en-US" dirty="0"/>
          </a:p>
          <a:p>
            <a:r>
              <a:rPr lang="en-US" dirty="0" smtClean="0"/>
              <a:t>13) Find </a:t>
            </a:r>
            <a:r>
              <a:rPr lang="en-US" dirty="0"/>
              <a:t>the amount of memory required by a 3 plane frame buffer each of red, green and blue, having 800 x600 </a:t>
            </a:r>
            <a:r>
              <a:rPr lang="en-US" dirty="0" smtClean="0"/>
              <a:t>resolution</a:t>
            </a:r>
          </a:p>
          <a:p>
            <a:endParaRPr lang="en-US" dirty="0" smtClean="0"/>
          </a:p>
          <a:p>
            <a:r>
              <a:rPr lang="en-US" dirty="0" smtClean="0"/>
              <a:t>14) Find </a:t>
            </a:r>
            <a:r>
              <a:rPr lang="en-US" dirty="0"/>
              <a:t>the refresh rate of a 1024 x 1024 frame buffer, if it can access 32 pixels in a group simultaneously</a:t>
            </a:r>
            <a:r>
              <a:rPr lang="en-US" dirty="0" smtClean="0"/>
              <a:t>, in </a:t>
            </a:r>
            <a:r>
              <a:rPr lang="en-US" dirty="0"/>
              <a:t>an access time of 200 ns.</a:t>
            </a:r>
          </a:p>
          <a:p>
            <a:endParaRPr lang="en-US" dirty="0"/>
          </a:p>
        </p:txBody>
      </p:sp>
    </p:spTree>
    <p:extLst>
      <p:ext uri="{BB962C8B-B14F-4D97-AF65-F5344CB8AC3E}">
        <p14:creationId xmlns:p14="http://schemas.microsoft.com/office/powerpoint/2010/main" val="3368880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674428" y="0"/>
            <a:ext cx="7803783" cy="1145879"/>
          </a:xfrm>
        </p:spPr>
        <p:txBody>
          <a:bodyPr/>
          <a:lstStyle/>
          <a:p>
            <a:pPr>
              <a:tabLst>
                <a:tab pos="0" algn="l"/>
                <a:tab pos="414589" algn="l"/>
                <a:tab pos="829178" algn="l"/>
                <a:tab pos="1243767" algn="l"/>
                <a:tab pos="1658356" algn="l"/>
                <a:tab pos="2072945" algn="l"/>
                <a:tab pos="2487534" algn="l"/>
                <a:tab pos="2902123" algn="l"/>
                <a:tab pos="3316712" algn="l"/>
                <a:tab pos="3731301" algn="l"/>
                <a:tab pos="4145890" algn="l"/>
                <a:tab pos="4560479" algn="l"/>
                <a:tab pos="4975068" algn="l"/>
                <a:tab pos="5389656" algn="l"/>
                <a:tab pos="5804245" algn="l"/>
                <a:tab pos="6218834" algn="l"/>
                <a:tab pos="6633423" algn="l"/>
                <a:tab pos="7048012" algn="l"/>
                <a:tab pos="7462601" algn="l"/>
                <a:tab pos="7877190" algn="l"/>
                <a:tab pos="8291779" algn="l"/>
              </a:tabLst>
            </a:pPr>
            <a:r>
              <a:rPr lang="en-GB" altLang="en-US" smtClean="0"/>
              <a:t>What drives computer graphics?</a:t>
            </a:r>
          </a:p>
        </p:txBody>
      </p:sp>
      <p:sp>
        <p:nvSpPr>
          <p:cNvPr id="10243" name="Rectangle 2"/>
          <p:cNvSpPr>
            <a:spLocks noGrp="1" noChangeArrowheads="1"/>
          </p:cNvSpPr>
          <p:nvPr>
            <p:ph type="body" idx="1"/>
          </p:nvPr>
        </p:nvSpPr>
        <p:spPr>
          <a:xfrm>
            <a:off x="533400" y="1173588"/>
            <a:ext cx="7803783" cy="4320079"/>
          </a:xfrm>
        </p:spPr>
        <p:txBody>
          <a:bodyPr/>
          <a:lstStyle/>
          <a:p>
            <a:pPr>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dirty="0" smtClean="0"/>
              <a:t>Game Industry</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dirty="0" smtClean="0"/>
              <a:t>The newest driving force in CG</a:t>
            </a:r>
          </a:p>
          <a:p>
            <a:pPr lvl="2">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dirty="0" smtClean="0"/>
              <a:t>Why?  Volume and Profit</a:t>
            </a:r>
          </a:p>
          <a:p>
            <a:pPr lvl="2">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dirty="0" smtClean="0"/>
              <a:t>This is why we have commodity GPUs</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dirty="0" smtClean="0"/>
              <a:t>Focus on interactivity</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dirty="0" smtClean="0"/>
              <a:t>Cost effective solutions</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dirty="0" smtClean="0"/>
              <a:t>Avoiding </a:t>
            </a:r>
            <a:r>
              <a:rPr lang="en-GB" altLang="en-US" dirty="0" err="1" smtClean="0"/>
              <a:t>computating</a:t>
            </a:r>
            <a:r>
              <a:rPr lang="en-GB" altLang="en-US" dirty="0" smtClean="0"/>
              <a:t> and other tricks</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dirty="0" smtClean="0"/>
              <a:t>Games drive the baseline</a:t>
            </a:r>
          </a:p>
        </p:txBody>
      </p:sp>
      <p:sp>
        <p:nvSpPr>
          <p:cNvPr id="10244" name="Rectangle 4"/>
          <p:cNvSpPr>
            <a:spLocks noChangeArrowheads="1"/>
          </p:cNvSpPr>
          <p:nvPr/>
        </p:nvSpPr>
        <p:spPr bwMode="auto">
          <a:xfrm>
            <a:off x="3734904" y="6277863"/>
            <a:ext cx="4271135" cy="76200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rgbClr val="000000"/>
                </a:solidFill>
                <a:latin typeface="Helvetica" panose="020B0604020202020204" pitchFamily="34" charset="0"/>
                <a:cs typeface="Gothic" charset="0"/>
              </a:defRPr>
            </a:lvl1pPr>
            <a:lvl2pPr marL="742950" indent="-285750">
              <a:defRPr sz="1200">
                <a:solidFill>
                  <a:srgbClr val="000000"/>
                </a:solidFill>
                <a:latin typeface="Helvetica" panose="020B0604020202020204" pitchFamily="34" charset="0"/>
                <a:cs typeface="Gothic" charset="0"/>
              </a:defRPr>
            </a:lvl2pPr>
            <a:lvl3pPr marL="1143000" indent="-228600">
              <a:defRPr sz="1200">
                <a:solidFill>
                  <a:srgbClr val="000000"/>
                </a:solidFill>
                <a:latin typeface="Helvetica" panose="020B0604020202020204" pitchFamily="34" charset="0"/>
                <a:cs typeface="Gothic" charset="0"/>
              </a:defRPr>
            </a:lvl3pPr>
            <a:lvl4pPr marL="1600200" indent="-228600">
              <a:defRPr sz="1200">
                <a:solidFill>
                  <a:srgbClr val="000000"/>
                </a:solidFill>
                <a:latin typeface="Helvetica" panose="020B0604020202020204" pitchFamily="34" charset="0"/>
                <a:cs typeface="Gothic" charset="0"/>
              </a:defRPr>
            </a:lvl4pPr>
            <a:lvl5pPr marL="2057400" indent="-228600">
              <a:defRPr sz="1200">
                <a:solidFill>
                  <a:srgbClr val="000000"/>
                </a:solidFill>
                <a:latin typeface="Helvetica" panose="020B0604020202020204" pitchFamily="34" charset="0"/>
                <a:cs typeface="Gothic" charset="0"/>
              </a:defRPr>
            </a:lvl5pPr>
            <a:lvl6pPr marL="25146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6pPr>
            <a:lvl7pPr marL="29718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7pPr>
            <a:lvl8pPr marL="34290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8pPr>
            <a:lvl9pPr marL="38862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9pPr>
          </a:lstStyle>
          <a:p>
            <a:r>
              <a:rPr lang="en-US" altLang="en-US" sz="1088">
                <a:solidFill>
                  <a:schemeClr val="tx1"/>
                </a:solidFill>
              </a:rPr>
              <a:t>Slide information from Leonard McMillian's slides </a:t>
            </a:r>
          </a:p>
          <a:p>
            <a:r>
              <a:rPr lang="en-US" altLang="en-US" sz="1088">
                <a:solidFill>
                  <a:schemeClr val="tx1"/>
                </a:solidFill>
              </a:rPr>
              <a:t>http://www.cs.unc.edu/~mcmillan/comp136/Lecture1/compgraf.html</a:t>
            </a:r>
          </a:p>
          <a:p>
            <a:endParaRPr lang="en-US" altLang="en-US" sz="1088"/>
          </a:p>
        </p:txBody>
      </p:sp>
      <p:pic>
        <p:nvPicPr>
          <p:cNvPr id="10245" name="Picture 5" descr="cellDamage.jpeg                                                00026EE4Macintosh HD                   BA80D5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8012" y="1658358"/>
            <a:ext cx="1577743" cy="232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descr="sketchScreen.jpg                                               00026EE4Macintosh HD                   BA80D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0974" y="4888700"/>
            <a:ext cx="2126211" cy="159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7" descr=" doom3.jpg                                                      00026EE4Macintosh HD                   BA80D5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5805" y="4422287"/>
            <a:ext cx="2211144" cy="165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8" descr="MrRobot.gif                                                    00026EE4Macintosh HD                   BA80D5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735" y="4145894"/>
            <a:ext cx="2349340" cy="18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81639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a:xfrm>
            <a:off x="674428" y="0"/>
            <a:ext cx="7803783" cy="1145879"/>
          </a:xfrm>
        </p:spPr>
        <p:txBody>
          <a:bodyPr/>
          <a:lstStyle/>
          <a:p>
            <a:pPr>
              <a:tabLst>
                <a:tab pos="0" algn="l"/>
                <a:tab pos="414589" algn="l"/>
                <a:tab pos="829178" algn="l"/>
                <a:tab pos="1243767" algn="l"/>
                <a:tab pos="1658356" algn="l"/>
                <a:tab pos="2072945" algn="l"/>
                <a:tab pos="2487534" algn="l"/>
                <a:tab pos="2902123" algn="l"/>
                <a:tab pos="3316712" algn="l"/>
                <a:tab pos="3731301" algn="l"/>
                <a:tab pos="4145890" algn="l"/>
                <a:tab pos="4560479" algn="l"/>
                <a:tab pos="4975068" algn="l"/>
                <a:tab pos="5389656" algn="l"/>
                <a:tab pos="5804245" algn="l"/>
                <a:tab pos="6218834" algn="l"/>
                <a:tab pos="6633423" algn="l"/>
                <a:tab pos="7048012" algn="l"/>
                <a:tab pos="7462601" algn="l"/>
                <a:tab pos="7877190" algn="l"/>
                <a:tab pos="8291779" algn="l"/>
              </a:tabLst>
            </a:pPr>
            <a:r>
              <a:rPr lang="en-GB" altLang="en-US" smtClean="0"/>
              <a:t>What drives computer graphics?</a:t>
            </a:r>
          </a:p>
        </p:txBody>
      </p:sp>
      <p:sp>
        <p:nvSpPr>
          <p:cNvPr id="12291" name="Rectangle 2"/>
          <p:cNvSpPr>
            <a:spLocks noGrp="1" noChangeArrowheads="1"/>
          </p:cNvSpPr>
          <p:nvPr>
            <p:ph type="body" idx="1"/>
          </p:nvPr>
        </p:nvSpPr>
        <p:spPr>
          <a:xfrm>
            <a:off x="674428" y="1337340"/>
            <a:ext cx="7803783" cy="4320079"/>
          </a:xfrm>
        </p:spPr>
        <p:txBody>
          <a:bodyPr/>
          <a:lstStyle/>
          <a:p>
            <a:pPr>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Medical Imaging and Scientific Visualization</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Tools for teaching and diagnosis</a:t>
            </a:r>
          </a:p>
          <a:p>
            <a:pPr lvl="2">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No cheating or tricks allowed</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New data representations and modalities</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Drive issues of precision and correctness</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Focus on presentation and interpretation of data</a:t>
            </a:r>
          </a:p>
          <a:p>
            <a:pPr lvl="1">
              <a:tabLst>
                <a:tab pos="411710" algn="l"/>
                <a:tab pos="826299" algn="l"/>
                <a:tab pos="1240888" algn="l"/>
                <a:tab pos="1655477" algn="l"/>
                <a:tab pos="2070066" algn="l"/>
                <a:tab pos="2484655" algn="l"/>
                <a:tab pos="2899244" algn="l"/>
                <a:tab pos="3313833" algn="l"/>
                <a:tab pos="3728422" algn="l"/>
                <a:tab pos="4143011" algn="l"/>
                <a:tab pos="4557599" algn="l"/>
                <a:tab pos="4972188" algn="l"/>
                <a:tab pos="5386777" algn="l"/>
                <a:tab pos="5801366" algn="l"/>
                <a:tab pos="6215955" algn="l"/>
                <a:tab pos="6630544" algn="l"/>
                <a:tab pos="7045133" algn="l"/>
                <a:tab pos="7459722" algn="l"/>
                <a:tab pos="7874311" algn="l"/>
                <a:tab pos="8288900" algn="l"/>
              </a:tabLst>
            </a:pPr>
            <a:r>
              <a:rPr lang="en-GB" altLang="en-US" smtClean="0"/>
              <a:t>Construction of models from acquired data</a:t>
            </a:r>
          </a:p>
        </p:txBody>
      </p:sp>
      <p:pic>
        <p:nvPicPr>
          <p:cNvPr id="12292" name="Picture 5" descr="nanoManipulator.jpg                                            00026EE4Macintosh HD                   BA80D5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80" y="4560484"/>
            <a:ext cx="2499053" cy="178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6"/>
          <p:cNvSpPr txBox="1">
            <a:spLocks noChangeArrowheads="1"/>
          </p:cNvSpPr>
          <p:nvPr/>
        </p:nvSpPr>
        <p:spPr bwMode="auto">
          <a:xfrm>
            <a:off x="1109172" y="6357038"/>
            <a:ext cx="1620957" cy="25975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Helvetica" panose="020B0604020202020204" pitchFamily="34" charset="0"/>
                <a:cs typeface="Gothic" charset="0"/>
              </a:defRPr>
            </a:lvl1pPr>
            <a:lvl2pPr marL="742950" indent="-285750">
              <a:defRPr sz="1200">
                <a:solidFill>
                  <a:srgbClr val="000000"/>
                </a:solidFill>
                <a:latin typeface="Helvetica" panose="020B0604020202020204" pitchFamily="34" charset="0"/>
                <a:cs typeface="Gothic" charset="0"/>
              </a:defRPr>
            </a:lvl2pPr>
            <a:lvl3pPr marL="1143000" indent="-228600">
              <a:defRPr sz="1200">
                <a:solidFill>
                  <a:srgbClr val="000000"/>
                </a:solidFill>
                <a:latin typeface="Helvetica" panose="020B0604020202020204" pitchFamily="34" charset="0"/>
                <a:cs typeface="Gothic" charset="0"/>
              </a:defRPr>
            </a:lvl3pPr>
            <a:lvl4pPr marL="1600200" indent="-228600">
              <a:defRPr sz="1200">
                <a:solidFill>
                  <a:srgbClr val="000000"/>
                </a:solidFill>
                <a:latin typeface="Helvetica" panose="020B0604020202020204" pitchFamily="34" charset="0"/>
                <a:cs typeface="Gothic" charset="0"/>
              </a:defRPr>
            </a:lvl4pPr>
            <a:lvl5pPr marL="2057400" indent="-228600">
              <a:defRPr sz="1200">
                <a:solidFill>
                  <a:srgbClr val="000000"/>
                </a:solidFill>
                <a:latin typeface="Helvetica" panose="020B0604020202020204" pitchFamily="34" charset="0"/>
                <a:cs typeface="Gothic" charset="0"/>
              </a:defRPr>
            </a:lvl5pPr>
            <a:lvl6pPr marL="25146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6pPr>
            <a:lvl7pPr marL="29718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7pPr>
            <a:lvl8pPr marL="34290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8pPr>
            <a:lvl9pPr marL="38862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9pPr>
          </a:lstStyle>
          <a:p>
            <a:r>
              <a:rPr lang="en-US" altLang="en-US" sz="1088"/>
              <a:t>Nanomanipulator, UNC</a:t>
            </a:r>
          </a:p>
        </p:txBody>
      </p:sp>
      <p:pic>
        <p:nvPicPr>
          <p:cNvPr id="12294" name="Picture 7" descr="&#10;gk_SCI.jpg                                                     00026EE4Macintosh HD                   BA80D5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932" y="4491385"/>
            <a:ext cx="2072947" cy="207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kniss_mhc_bone.jpg                                             00026EE4Macintosh HD                   BA80D5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2199" y="4422288"/>
            <a:ext cx="1904521" cy="208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 Box 9"/>
          <p:cNvSpPr txBox="1">
            <a:spLocks noChangeArrowheads="1"/>
          </p:cNvSpPr>
          <p:nvPr/>
        </p:nvSpPr>
        <p:spPr bwMode="auto">
          <a:xfrm>
            <a:off x="4398535" y="6522587"/>
            <a:ext cx="1159292" cy="25975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Helvetica" panose="020B0604020202020204" pitchFamily="34" charset="0"/>
                <a:cs typeface="Gothic" charset="0"/>
              </a:defRPr>
            </a:lvl1pPr>
            <a:lvl2pPr marL="742950" indent="-285750">
              <a:defRPr sz="1200">
                <a:solidFill>
                  <a:srgbClr val="000000"/>
                </a:solidFill>
                <a:latin typeface="Helvetica" panose="020B0604020202020204" pitchFamily="34" charset="0"/>
                <a:cs typeface="Gothic" charset="0"/>
              </a:defRPr>
            </a:lvl2pPr>
            <a:lvl3pPr marL="1143000" indent="-228600">
              <a:defRPr sz="1200">
                <a:solidFill>
                  <a:srgbClr val="000000"/>
                </a:solidFill>
                <a:latin typeface="Helvetica" panose="020B0604020202020204" pitchFamily="34" charset="0"/>
                <a:cs typeface="Gothic" charset="0"/>
              </a:defRPr>
            </a:lvl3pPr>
            <a:lvl4pPr marL="1600200" indent="-228600">
              <a:defRPr sz="1200">
                <a:solidFill>
                  <a:srgbClr val="000000"/>
                </a:solidFill>
                <a:latin typeface="Helvetica" panose="020B0604020202020204" pitchFamily="34" charset="0"/>
                <a:cs typeface="Gothic" charset="0"/>
              </a:defRPr>
            </a:lvl4pPr>
            <a:lvl5pPr marL="2057400" indent="-228600">
              <a:defRPr sz="1200">
                <a:solidFill>
                  <a:srgbClr val="000000"/>
                </a:solidFill>
                <a:latin typeface="Helvetica" panose="020B0604020202020204" pitchFamily="34" charset="0"/>
                <a:cs typeface="Gothic" charset="0"/>
              </a:defRPr>
            </a:lvl5pPr>
            <a:lvl6pPr marL="25146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6pPr>
            <a:lvl7pPr marL="29718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7pPr>
            <a:lvl8pPr marL="34290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8pPr>
            <a:lvl9pPr marL="38862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9pPr>
          </a:lstStyle>
          <a:p>
            <a:r>
              <a:rPr lang="en-US" altLang="en-US" sz="1088"/>
              <a:t>Joe Kniss, Utah</a:t>
            </a:r>
          </a:p>
        </p:txBody>
      </p:sp>
      <p:sp>
        <p:nvSpPr>
          <p:cNvPr id="12297" name="Text Box 10"/>
          <p:cNvSpPr txBox="1">
            <a:spLocks noChangeArrowheads="1"/>
          </p:cNvSpPr>
          <p:nvPr/>
        </p:nvSpPr>
        <p:spPr bwMode="auto">
          <a:xfrm>
            <a:off x="6844324" y="6564333"/>
            <a:ext cx="1712328" cy="25975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Helvetica" panose="020B0604020202020204" pitchFamily="34" charset="0"/>
                <a:cs typeface="Gothic" charset="0"/>
              </a:defRPr>
            </a:lvl1pPr>
            <a:lvl2pPr marL="742950" indent="-285750">
              <a:defRPr sz="1200">
                <a:solidFill>
                  <a:srgbClr val="000000"/>
                </a:solidFill>
                <a:latin typeface="Helvetica" panose="020B0604020202020204" pitchFamily="34" charset="0"/>
                <a:cs typeface="Gothic" charset="0"/>
              </a:defRPr>
            </a:lvl2pPr>
            <a:lvl3pPr marL="1143000" indent="-228600">
              <a:defRPr sz="1200">
                <a:solidFill>
                  <a:srgbClr val="000000"/>
                </a:solidFill>
                <a:latin typeface="Helvetica" panose="020B0604020202020204" pitchFamily="34" charset="0"/>
                <a:cs typeface="Gothic" charset="0"/>
              </a:defRPr>
            </a:lvl3pPr>
            <a:lvl4pPr marL="1600200" indent="-228600">
              <a:defRPr sz="1200">
                <a:solidFill>
                  <a:srgbClr val="000000"/>
                </a:solidFill>
                <a:latin typeface="Helvetica" panose="020B0604020202020204" pitchFamily="34" charset="0"/>
                <a:cs typeface="Gothic" charset="0"/>
              </a:defRPr>
            </a:lvl4pPr>
            <a:lvl5pPr marL="2057400" indent="-228600">
              <a:defRPr sz="1200">
                <a:solidFill>
                  <a:srgbClr val="000000"/>
                </a:solidFill>
                <a:latin typeface="Helvetica" panose="020B0604020202020204" pitchFamily="34" charset="0"/>
                <a:cs typeface="Gothic" charset="0"/>
              </a:defRPr>
            </a:lvl5pPr>
            <a:lvl6pPr marL="25146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6pPr>
            <a:lvl7pPr marL="29718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7pPr>
            <a:lvl8pPr marL="34290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8pPr>
            <a:lvl9pPr marL="3886200" indent="-228600" eaLnBrk="0" fontAlgn="base" hangingPunct="0">
              <a:spcBef>
                <a:spcPct val="0"/>
              </a:spcBef>
              <a:spcAft>
                <a:spcPct val="0"/>
              </a:spcAft>
              <a:defRPr sz="1200">
                <a:solidFill>
                  <a:srgbClr val="000000"/>
                </a:solidFill>
                <a:latin typeface="Helvetica" panose="020B0604020202020204" pitchFamily="34" charset="0"/>
                <a:cs typeface="Gothic" charset="0"/>
              </a:defRPr>
            </a:lvl9pPr>
          </a:lstStyle>
          <a:p>
            <a:r>
              <a:rPr lang="en-US" altLang="en-US" sz="1088"/>
              <a:t>Gordon Kindelman, Utah</a:t>
            </a:r>
          </a:p>
        </p:txBody>
      </p:sp>
    </p:spTree>
    <p:extLst>
      <p:ext uri="{BB962C8B-B14F-4D97-AF65-F5344CB8AC3E}">
        <p14:creationId xmlns:p14="http://schemas.microsoft.com/office/powerpoint/2010/main" val="1483256626"/>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17593</TotalTime>
  <Words>3995</Words>
  <Application>Microsoft Office PowerPoint</Application>
  <PresentationFormat>On-screen Show (4:3)</PresentationFormat>
  <Paragraphs>344</Paragraphs>
  <Slides>75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Calibri</vt:lpstr>
      <vt:lpstr>Century Schoolbook</vt:lpstr>
      <vt:lpstr>Gothic</vt:lpstr>
      <vt:lpstr>Helvetica</vt:lpstr>
      <vt:lpstr>inherit</vt:lpstr>
      <vt:lpstr>Wingdings</vt:lpstr>
      <vt:lpstr>Wingdings 2</vt:lpstr>
      <vt:lpstr>Oriel</vt:lpstr>
      <vt:lpstr>PowerPoint Presentation</vt:lpstr>
      <vt:lpstr>Administration</vt:lpstr>
      <vt:lpstr>Books/ Material</vt:lpstr>
      <vt:lpstr>Contents</vt:lpstr>
      <vt:lpstr>Introduction</vt:lpstr>
      <vt:lpstr>What is Computer Graphics?</vt:lpstr>
      <vt:lpstr>What drives computer graphics?</vt:lpstr>
      <vt:lpstr>What drives computer graphics?</vt:lpstr>
      <vt:lpstr>What drives computer graphics?</vt:lpstr>
      <vt:lpstr>What drives computer graphics?</vt:lpstr>
      <vt:lpstr>Framework of Graphics System</vt:lpstr>
      <vt:lpstr>PowerPoint Presentation</vt:lpstr>
      <vt:lpstr>Computer Graphics Vs Image Processing Vs Computer Vision</vt:lpstr>
      <vt:lpstr>Computer Graphics Vs Image Processing Vs Computer Vision</vt:lpstr>
      <vt:lpstr>Computer Graphics Vs Image Processing Vs Computer Vision</vt:lpstr>
      <vt:lpstr>Fundamental Concepts and Principles in Computer Graphics</vt:lpstr>
      <vt:lpstr>PowerPoint Presentation</vt:lpstr>
      <vt:lpstr>Basic elements of computer graphics</vt:lpstr>
      <vt:lpstr>PowerPoint Presentation</vt:lpstr>
      <vt:lpstr>Various APIs used for Computer Graphics</vt:lpstr>
      <vt:lpstr>Computer Graphics Software</vt:lpstr>
      <vt:lpstr>Computer Graphics Devices</vt:lpstr>
      <vt:lpstr>Pixel</vt:lpstr>
      <vt:lpstr>Basic Relationships Between Pixels</vt:lpstr>
      <vt:lpstr>Types of CRT Display Devices</vt:lpstr>
      <vt:lpstr>Graphics Display Devices (CRT)</vt:lpstr>
      <vt:lpstr>Operation of an Electron Gun</vt:lpstr>
      <vt:lpstr>Electrostatic Deflection of the Electron Beam in a CRT</vt:lpstr>
      <vt:lpstr>Basic design of a Magnetic Deflection CRT</vt:lpstr>
      <vt:lpstr>DVST (Direct View Storage Tube)</vt:lpstr>
      <vt:lpstr>PowerPoint Presentation</vt:lpstr>
      <vt:lpstr>PowerPoint Presentation</vt:lpstr>
      <vt:lpstr>Drawbacks of DVST</vt:lpstr>
      <vt:lpstr>Random Scan Display</vt:lpstr>
      <vt:lpstr>Architecture of Calligraphic Display</vt:lpstr>
      <vt:lpstr>PowerPoint Presentation</vt:lpstr>
      <vt:lpstr>PowerPoint Presentation</vt:lpstr>
      <vt:lpstr>Random Scan Display</vt:lpstr>
      <vt:lpstr>Drawback</vt:lpstr>
      <vt:lpstr>Some Terms</vt:lpstr>
      <vt:lpstr>Question</vt:lpstr>
      <vt:lpstr>PowerPoint Presentation</vt:lpstr>
      <vt:lpstr>Raster Scan Display</vt:lpstr>
      <vt:lpstr>PowerPoint Presentation</vt:lpstr>
      <vt:lpstr>PowerPoint Presentation</vt:lpstr>
      <vt:lpstr>PowerPoint Presentation</vt:lpstr>
      <vt:lpstr>Architecture of Raster Display</vt:lpstr>
      <vt:lpstr>Basic Video Controller Refresh Operation</vt:lpstr>
      <vt:lpstr>Raster Scan Display</vt:lpstr>
      <vt:lpstr>PowerPoint Presentation</vt:lpstr>
      <vt:lpstr>Raster Scan Display</vt:lpstr>
      <vt:lpstr>Rasterization</vt:lpstr>
      <vt:lpstr>Architecture of Raster Display</vt:lpstr>
      <vt:lpstr>         Raster Scan  vs   Random Scan</vt:lpstr>
      <vt:lpstr>Refresh rate, Video basics and Scan Conversion</vt:lpstr>
      <vt:lpstr>Common Terms</vt:lpstr>
      <vt:lpstr>PowerPoint Presentation</vt:lpstr>
      <vt:lpstr>Question</vt:lpstr>
      <vt:lpstr>Frame Buffer</vt:lpstr>
      <vt:lpstr>Refresh rate, Video basics and Scan Conversion</vt:lpstr>
      <vt:lpstr>Color Display- Shadow Mask Method</vt:lpstr>
      <vt:lpstr>Color Display</vt:lpstr>
      <vt:lpstr>Color Display- Beam Penetration Method</vt:lpstr>
      <vt:lpstr>Beam Penetration Method V/s Shadow mask method</vt:lpstr>
      <vt:lpstr>Full Color Frame Buffer</vt:lpstr>
      <vt:lpstr>PowerPoint Presentation</vt:lpstr>
      <vt:lpstr>LookUp Table</vt:lpstr>
      <vt:lpstr>PowerPoint Presentation</vt:lpstr>
      <vt:lpstr>Questions</vt:lpstr>
      <vt:lpstr>Questions</vt:lpstr>
      <vt:lpstr>Questions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Shahina Anwarul</dc:creator>
  <cp:lastModifiedBy>Rohit Srivastava</cp:lastModifiedBy>
  <cp:revision>185</cp:revision>
  <dcterms:created xsi:type="dcterms:W3CDTF">2017-07-14T05:29:41Z</dcterms:created>
  <dcterms:modified xsi:type="dcterms:W3CDTF">2020-08-09T16:15:15Z</dcterms:modified>
</cp:coreProperties>
</file>